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54"/>
  </p:notesMasterIdLst>
  <p:sldIdLst>
    <p:sldId id="256" r:id="rId2"/>
    <p:sldId id="375" r:id="rId3"/>
    <p:sldId id="367" r:id="rId4"/>
    <p:sldId id="258" r:id="rId5"/>
    <p:sldId id="260" r:id="rId6"/>
    <p:sldId id="369" r:id="rId7"/>
    <p:sldId id="370" r:id="rId8"/>
    <p:sldId id="259" r:id="rId9"/>
    <p:sldId id="368" r:id="rId10"/>
    <p:sldId id="261" r:id="rId11"/>
    <p:sldId id="257" r:id="rId12"/>
    <p:sldId id="296" r:id="rId13"/>
    <p:sldId id="268" r:id="rId14"/>
    <p:sldId id="295" r:id="rId15"/>
    <p:sldId id="380" r:id="rId16"/>
    <p:sldId id="381" r:id="rId17"/>
    <p:sldId id="376" r:id="rId18"/>
    <p:sldId id="377" r:id="rId19"/>
    <p:sldId id="378" r:id="rId20"/>
    <p:sldId id="379" r:id="rId21"/>
    <p:sldId id="298" r:id="rId22"/>
    <p:sldId id="299" r:id="rId23"/>
    <p:sldId id="300" r:id="rId24"/>
    <p:sldId id="301" r:id="rId25"/>
    <p:sldId id="274" r:id="rId26"/>
    <p:sldId id="303" r:id="rId27"/>
    <p:sldId id="294" r:id="rId28"/>
    <p:sldId id="304" r:id="rId29"/>
    <p:sldId id="302" r:id="rId30"/>
    <p:sldId id="305" r:id="rId31"/>
    <p:sldId id="306" r:id="rId32"/>
    <p:sldId id="333" r:id="rId33"/>
    <p:sldId id="332" r:id="rId34"/>
    <p:sldId id="337" r:id="rId35"/>
    <p:sldId id="310" r:id="rId36"/>
    <p:sldId id="307" r:id="rId37"/>
    <p:sldId id="364" r:id="rId38"/>
    <p:sldId id="365" r:id="rId39"/>
    <p:sldId id="366" r:id="rId40"/>
    <p:sldId id="308" r:id="rId41"/>
    <p:sldId id="309" r:id="rId42"/>
    <p:sldId id="311" r:id="rId43"/>
    <p:sldId id="391" r:id="rId44"/>
    <p:sldId id="373" r:id="rId45"/>
    <p:sldId id="363" r:id="rId46"/>
    <p:sldId id="372" r:id="rId47"/>
    <p:sldId id="382" r:id="rId48"/>
    <p:sldId id="389" r:id="rId49"/>
    <p:sldId id="386" r:id="rId50"/>
    <p:sldId id="390" r:id="rId51"/>
    <p:sldId id="387" r:id="rId52"/>
    <p:sldId id="388" r:id="rId53"/>
  </p:sldIdLst>
  <p:sldSz cx="9144000" cy="5143500" type="screen16x9"/>
  <p:notesSz cx="6858000" cy="9144000"/>
  <p:embeddedFontLst>
    <p:embeddedFont>
      <p:font typeface="Assistant ExtraLight" pitchFamily="2" charset="-79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Fira Sans Extra Condensed Medium" panose="020B0600070205080204" charset="0"/>
      <p:regular r:id="rId61"/>
      <p:bold r:id="rId62"/>
      <p:italic r:id="rId63"/>
      <p:boldItalic r:id="rId64"/>
    </p:embeddedFont>
    <p:embeddedFont>
      <p:font typeface="Nunito Sans" pitchFamily="2" charset="0"/>
      <p:regular r:id="rId65"/>
      <p:bold r:id="rId66"/>
      <p:italic r:id="rId67"/>
      <p:boldItalic r:id="rId68"/>
    </p:embeddedFont>
    <p:embeddedFont>
      <p:font typeface="Nunito Sans ExtraBold" pitchFamily="2" charset="0"/>
      <p:bold r:id="rId69"/>
      <p:boldItalic r:id="rId70"/>
    </p:embeddedFont>
    <p:embeddedFont>
      <p:font typeface="Pontano Sans" panose="020B0600070205080204" charset="0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605E6C"/>
    <a:srgbClr val="211C1E"/>
    <a:srgbClr val="F6C500"/>
    <a:srgbClr val="D5E4FB"/>
    <a:srgbClr val="C6DAF5"/>
    <a:srgbClr val="B7D0EF"/>
    <a:srgbClr val="CFE1F9"/>
    <a:srgbClr val="FAF9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2122D7-C781-4E28-A1DB-BB500D8274BF}" v="10" dt="2023-01-06T18:16:16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10" y="72"/>
      </p:cViewPr>
      <p:guideLst>
        <p:guide pos="5760"/>
        <p:guide pos="4215"/>
        <p:guide orient="horz" pos="162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encia Métrica 23" userId="3f28e0f6621f1290" providerId="LiveId" clId="{CD2122D7-C781-4E28-A1DB-BB500D8274BF}"/>
    <pc:docChg chg="undo redo custSel modSld">
      <pc:chgData name="Agencia Métrica 23" userId="3f28e0f6621f1290" providerId="LiveId" clId="{CD2122D7-C781-4E28-A1DB-BB500D8274BF}" dt="2023-01-09T19:04:19.912" v="235" actId="14100"/>
      <pc:docMkLst>
        <pc:docMk/>
      </pc:docMkLst>
      <pc:sldChg chg="modSp">
        <pc:chgData name="Agencia Métrica 23" userId="3f28e0f6621f1290" providerId="LiveId" clId="{CD2122D7-C781-4E28-A1DB-BB500D8274BF}" dt="2023-01-06T18:16:16.280" v="185" actId="20577"/>
        <pc:sldMkLst>
          <pc:docMk/>
          <pc:sldMk cId="0" sldId="259"/>
        </pc:sldMkLst>
        <pc:spChg chg="mod">
          <ac:chgData name="Agencia Métrica 23" userId="3f28e0f6621f1290" providerId="LiveId" clId="{CD2122D7-C781-4E28-A1DB-BB500D8274BF}" dt="2023-01-06T18:16:16.280" v="185" actId="20577"/>
          <ac:spMkLst>
            <pc:docMk/>
            <pc:sldMk cId="0" sldId="259"/>
            <ac:spMk id="157" creationId="{00000000-0000-0000-0000-000000000000}"/>
          </ac:spMkLst>
        </pc:spChg>
      </pc:sldChg>
      <pc:sldChg chg="modSp mod">
        <pc:chgData name="Agencia Métrica 23" userId="3f28e0f6621f1290" providerId="LiveId" clId="{CD2122D7-C781-4E28-A1DB-BB500D8274BF}" dt="2023-01-06T18:58:49.428" v="206" actId="20577"/>
        <pc:sldMkLst>
          <pc:docMk/>
          <pc:sldMk cId="1773925776" sldId="304"/>
        </pc:sldMkLst>
        <pc:spChg chg="mod">
          <ac:chgData name="Agencia Métrica 23" userId="3f28e0f6621f1290" providerId="LiveId" clId="{CD2122D7-C781-4E28-A1DB-BB500D8274BF}" dt="2023-01-06T18:58:44.702" v="199" actId="20577"/>
          <ac:spMkLst>
            <pc:docMk/>
            <pc:sldMk cId="1773925776" sldId="304"/>
            <ac:spMk id="11" creationId="{DE0C9AF1-7BE0-49C3-B884-7796163C4FB7}"/>
          </ac:spMkLst>
        </pc:spChg>
        <pc:spChg chg="mod">
          <ac:chgData name="Agencia Métrica 23" userId="3f28e0f6621f1290" providerId="LiveId" clId="{CD2122D7-C781-4E28-A1DB-BB500D8274BF}" dt="2023-01-06T18:58:49.428" v="206" actId="20577"/>
          <ac:spMkLst>
            <pc:docMk/>
            <pc:sldMk cId="1773925776" sldId="304"/>
            <ac:spMk id="19" creationId="{F0543FF9-D87B-4581-A713-6BEA4EDDDF33}"/>
          </ac:spMkLst>
        </pc:spChg>
      </pc:sldChg>
      <pc:sldChg chg="modSp mod">
        <pc:chgData name="Agencia Métrica 23" userId="3f28e0f6621f1290" providerId="LiveId" clId="{CD2122D7-C781-4E28-A1DB-BB500D8274BF}" dt="2023-01-09T16:40:43.691" v="218" actId="20577"/>
        <pc:sldMkLst>
          <pc:docMk/>
          <pc:sldMk cId="2183938387" sldId="337"/>
        </pc:sldMkLst>
        <pc:spChg chg="mod">
          <ac:chgData name="Agencia Métrica 23" userId="3f28e0f6621f1290" providerId="LiveId" clId="{CD2122D7-C781-4E28-A1DB-BB500D8274BF}" dt="2023-01-09T16:40:43.691" v="218" actId="20577"/>
          <ac:spMkLst>
            <pc:docMk/>
            <pc:sldMk cId="2183938387" sldId="337"/>
            <ac:spMk id="9" creationId="{38C5D4AA-045B-41B7-9A52-23854CC9F405}"/>
          </ac:spMkLst>
        </pc:spChg>
      </pc:sldChg>
      <pc:sldChg chg="addSp delSp modSp mod">
        <pc:chgData name="Agencia Métrica 23" userId="3f28e0f6621f1290" providerId="LiveId" clId="{CD2122D7-C781-4E28-A1DB-BB500D8274BF}" dt="2023-01-04T20:11:28.414" v="181" actId="1035"/>
        <pc:sldMkLst>
          <pc:docMk/>
          <pc:sldMk cId="913388343" sldId="367"/>
        </pc:sldMkLst>
        <pc:spChg chg="mod">
          <ac:chgData name="Agencia Métrica 23" userId="3f28e0f6621f1290" providerId="LiveId" clId="{CD2122D7-C781-4E28-A1DB-BB500D8274BF}" dt="2023-01-04T19:49:38.004" v="76" actId="14100"/>
          <ac:spMkLst>
            <pc:docMk/>
            <pc:sldMk cId="913388343" sldId="367"/>
            <ac:spMk id="10" creationId="{E6C3E29D-4858-B01E-8EB3-AA63E87EB9EE}"/>
          </ac:spMkLst>
        </pc:spChg>
        <pc:spChg chg="mod">
          <ac:chgData name="Agencia Métrica 23" userId="3f28e0f6621f1290" providerId="LiveId" clId="{CD2122D7-C781-4E28-A1DB-BB500D8274BF}" dt="2023-01-04T19:49:44.952" v="90" actId="14100"/>
          <ac:spMkLst>
            <pc:docMk/>
            <pc:sldMk cId="913388343" sldId="367"/>
            <ac:spMk id="11" creationId="{E93EDD11-DE31-AFD6-92B9-4F07D45F6E00}"/>
          </ac:spMkLst>
        </pc:spChg>
        <pc:spChg chg="mod">
          <ac:chgData name="Agencia Métrica 23" userId="3f28e0f6621f1290" providerId="LiveId" clId="{CD2122D7-C781-4E28-A1DB-BB500D8274BF}" dt="2023-01-04T20:11:28.414" v="181" actId="1035"/>
          <ac:spMkLst>
            <pc:docMk/>
            <pc:sldMk cId="913388343" sldId="367"/>
            <ac:spMk id="12" creationId="{C4A80027-2E76-745A-088B-722BE4135E17}"/>
          </ac:spMkLst>
        </pc:spChg>
        <pc:spChg chg="mod">
          <ac:chgData name="Agencia Métrica 23" userId="3f28e0f6621f1290" providerId="LiveId" clId="{CD2122D7-C781-4E28-A1DB-BB500D8274BF}" dt="2023-01-04T19:48:55.356" v="38" actId="20577"/>
          <ac:spMkLst>
            <pc:docMk/>
            <pc:sldMk cId="913388343" sldId="367"/>
            <ac:spMk id="156" creationId="{00000000-0000-0000-0000-000000000000}"/>
          </ac:spMkLst>
        </pc:spChg>
        <pc:spChg chg="mod">
          <ac:chgData name="Agencia Métrica 23" userId="3f28e0f6621f1290" providerId="LiveId" clId="{CD2122D7-C781-4E28-A1DB-BB500D8274BF}" dt="2023-01-04T19:57:00.609" v="179" actId="20577"/>
          <ac:spMkLst>
            <pc:docMk/>
            <pc:sldMk cId="913388343" sldId="367"/>
            <ac:spMk id="157" creationId="{00000000-0000-0000-0000-000000000000}"/>
          </ac:spMkLst>
        </pc:spChg>
        <pc:graphicFrameChg chg="add del mod">
          <ac:chgData name="Agencia Métrica 23" userId="3f28e0f6621f1290" providerId="LiveId" clId="{CD2122D7-C781-4E28-A1DB-BB500D8274BF}" dt="2023-01-04T19:55:25.352" v="130"/>
          <ac:graphicFrameMkLst>
            <pc:docMk/>
            <pc:sldMk cId="913388343" sldId="367"/>
            <ac:graphicFrameMk id="4" creationId="{739771BC-3D68-9410-C269-DA2050CB4D04}"/>
          </ac:graphicFrameMkLst>
        </pc:graphicFrameChg>
        <pc:picChg chg="add mod">
          <ac:chgData name="Agencia Métrica 23" userId="3f28e0f6621f1290" providerId="LiveId" clId="{CD2122D7-C781-4E28-A1DB-BB500D8274BF}" dt="2023-01-04T19:46:16.241" v="6" actId="14100"/>
          <ac:picMkLst>
            <pc:docMk/>
            <pc:sldMk cId="913388343" sldId="367"/>
            <ac:picMk id="3" creationId="{F528A638-7584-37CF-720D-947B9FBEAAB5}"/>
          </ac:picMkLst>
        </pc:picChg>
        <pc:picChg chg="del">
          <ac:chgData name="Agencia Métrica 23" userId="3f28e0f6621f1290" providerId="LiveId" clId="{CD2122D7-C781-4E28-A1DB-BB500D8274BF}" dt="2023-01-04T19:44:35.709" v="0" actId="478"/>
          <ac:picMkLst>
            <pc:docMk/>
            <pc:sldMk cId="913388343" sldId="367"/>
            <ac:picMk id="8" creationId="{A244A8D1-0EC7-8C6C-CC3A-BA21C968F794}"/>
          </ac:picMkLst>
        </pc:picChg>
      </pc:sldChg>
      <pc:sldChg chg="modSp mod">
        <pc:chgData name="Agencia Métrica 23" userId="3f28e0f6621f1290" providerId="LiveId" clId="{CD2122D7-C781-4E28-A1DB-BB500D8274BF}" dt="2023-01-06T18:46:12.252" v="186" actId="20577"/>
        <pc:sldMkLst>
          <pc:docMk/>
          <pc:sldMk cId="4105017149" sldId="368"/>
        </pc:sldMkLst>
        <pc:spChg chg="mod">
          <ac:chgData name="Agencia Métrica 23" userId="3f28e0f6621f1290" providerId="LiveId" clId="{CD2122D7-C781-4E28-A1DB-BB500D8274BF}" dt="2023-01-06T18:46:12.252" v="186" actId="20577"/>
          <ac:spMkLst>
            <pc:docMk/>
            <pc:sldMk cId="4105017149" sldId="368"/>
            <ac:spMk id="163" creationId="{00000000-0000-0000-0000-000000000000}"/>
          </ac:spMkLst>
        </pc:spChg>
      </pc:sldChg>
      <pc:sldChg chg="modSp mod">
        <pc:chgData name="Agencia Métrica 23" userId="3f28e0f6621f1290" providerId="LiveId" clId="{CD2122D7-C781-4E28-A1DB-BB500D8274BF}" dt="2023-01-09T19:04:19.912" v="235" actId="14100"/>
        <pc:sldMkLst>
          <pc:docMk/>
          <pc:sldMk cId="4121601450" sldId="375"/>
        </pc:sldMkLst>
        <pc:spChg chg="mod">
          <ac:chgData name="Agencia Métrica 23" userId="3f28e0f6621f1290" providerId="LiveId" clId="{CD2122D7-C781-4E28-A1DB-BB500D8274BF}" dt="2023-01-09T19:04:19.912" v="235" actId="14100"/>
          <ac:spMkLst>
            <pc:docMk/>
            <pc:sldMk cId="4121601450" sldId="375"/>
            <ac:spMk id="12" creationId="{23D92F40-17D5-3678-58AA-881E04EBD1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815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839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536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590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745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40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256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648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83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294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166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492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351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424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339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Entorno de trabajo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1230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546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13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915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491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235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81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610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87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303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9826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94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353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706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519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520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5032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712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7162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7082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456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263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79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0903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80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18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765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96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0" r:id="rId8"/>
    <p:sldLayoutId id="214748366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ngSvfKGiA3K41DjqZa_JLxHkf97zNTlD?usp=sharing" TargetMode="External"/><Relationship Id="rId7" Type="http://schemas.openxmlformats.org/officeDocument/2006/relationships/hyperlink" Target="https://drive.google.com/drive/folders/1CDIVHLFv229Jxc0kqhOxPUstOk2-1xGt?usp=sharin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drive/folders/14wOENN6dhH2KAb3giQ5N6zh2Ezn0wCiY?usp=sharing" TargetMode="External"/><Relationship Id="rId5" Type="http://schemas.openxmlformats.org/officeDocument/2006/relationships/hyperlink" Target="https://es.wikipedia.org/wiki/Poblaci%C3%B3n_mundial" TargetMode="External"/><Relationship Id="rId4" Type="http://schemas.openxmlformats.org/officeDocument/2006/relationships/hyperlink" Target="https://drive.google.com/drive/folders/1loH8kMu7mdmh7hCdtVSlKwUyTtI-94VL?usp=sharin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5919500" y="1985013"/>
            <a:ext cx="2756667" cy="697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b="0" dirty="0">
                <a:solidFill>
                  <a:schemeClr val="lt1"/>
                </a:solidFill>
              </a:rPr>
              <a:t>POWER BI</a:t>
            </a: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Ins-Power BI - Ingeniería de los Sistemas Sociales - UVa">
            <a:extLst>
              <a:ext uri="{FF2B5EF4-FFF2-40B4-BE49-F238E27FC236}">
                <a16:creationId xmlns:a16="http://schemas.microsoft.com/office/drawing/2014/main" id="{317799E3-6864-4996-8AAF-4EC2F6CB8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11" y="750143"/>
            <a:ext cx="1172240" cy="11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60DCC9F-771B-23C4-08CB-0D23CE2D6C6D}"/>
              </a:ext>
            </a:extLst>
          </p:cNvPr>
          <p:cNvSpPr txBox="1"/>
          <p:nvPr/>
        </p:nvSpPr>
        <p:spPr>
          <a:xfrm>
            <a:off x="5919500" y="2682514"/>
            <a:ext cx="157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>
                <a:solidFill>
                  <a:schemeClr val="bg1"/>
                </a:solidFill>
                <a:latin typeface="Nunito Sans" pitchFamily="2" charset="0"/>
              </a:rPr>
              <a:t>1ra semana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PARTES DE POWER BI</a:t>
            </a:r>
            <a:endParaRPr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" name="Picture 4" descr="Ins-Power BI - Ingeniería de los Sistemas Sociales - UVa">
            <a:extLst>
              <a:ext uri="{FF2B5EF4-FFF2-40B4-BE49-F238E27FC236}">
                <a16:creationId xmlns:a16="http://schemas.microsoft.com/office/drawing/2014/main" id="{5D63BBCE-C6AA-4A1F-8D99-5A8AF80A0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4146" r="10823" b="31490"/>
          <a:stretch/>
        </p:blipFill>
        <p:spPr bwMode="auto">
          <a:xfrm>
            <a:off x="6387265" y="3006235"/>
            <a:ext cx="914401" cy="7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4" y="18399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COMPONENTES DE POWER BI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>
            <a:cxnSpLocks/>
          </p:cNvCxnSpPr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914474" y="2340556"/>
            <a:ext cx="2018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POWER BI DESKTOP</a:t>
            </a:r>
            <a:endParaRPr sz="1200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642825" y="2340556"/>
            <a:ext cx="183509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SERVICIO POWER BI</a:t>
            </a:r>
            <a:endParaRPr sz="1200"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POWER BI MOBILE</a:t>
            </a:r>
            <a:endParaRPr sz="1200"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Aplicación de escritorio Windows</a:t>
            </a:r>
            <a:endParaRPr sz="1400"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03082FF9-6DDF-4075-A973-83A3E819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60" y="576598"/>
            <a:ext cx="2228427" cy="11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13125FD-D3F2-47DD-80C2-D379727AE485}"/>
              </a:ext>
            </a:extLst>
          </p:cNvPr>
          <p:cNvSpPr/>
          <p:nvPr/>
        </p:nvSpPr>
        <p:spPr>
          <a:xfrm>
            <a:off x="2498651" y="3149466"/>
            <a:ext cx="3950222" cy="83726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9" name="Google Shape;129;p23">
            <a:extLst>
              <a:ext uri="{FF2B5EF4-FFF2-40B4-BE49-F238E27FC236}">
                <a16:creationId xmlns:a16="http://schemas.microsoft.com/office/drawing/2014/main" id="{DB53984B-DD28-4D28-8714-DB6D79DBD574}"/>
              </a:ext>
            </a:extLst>
          </p:cNvPr>
          <p:cNvSpPr txBox="1">
            <a:spLocks/>
          </p:cNvSpPr>
          <p:nvPr/>
        </p:nvSpPr>
        <p:spPr>
          <a:xfrm>
            <a:off x="3585504" y="2632155"/>
            <a:ext cx="1965000" cy="82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PE" sz="1400" dirty="0"/>
              <a:t>Que funciona como SaaS (Software as a Service) en línea</a:t>
            </a:r>
          </a:p>
        </p:txBody>
      </p:sp>
      <p:sp>
        <p:nvSpPr>
          <p:cNvPr id="42" name="Google Shape;129;p23">
            <a:extLst>
              <a:ext uri="{FF2B5EF4-FFF2-40B4-BE49-F238E27FC236}">
                <a16:creationId xmlns:a16="http://schemas.microsoft.com/office/drawing/2014/main" id="{CADE9AB8-9B27-4714-B7D4-B75551F665F3}"/>
              </a:ext>
            </a:extLst>
          </p:cNvPr>
          <p:cNvSpPr txBox="1">
            <a:spLocks/>
          </p:cNvSpPr>
          <p:nvPr/>
        </p:nvSpPr>
        <p:spPr>
          <a:xfrm>
            <a:off x="6264533" y="2632155"/>
            <a:ext cx="1965000" cy="82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PE" sz="1400" dirty="0"/>
              <a:t>Aplicaciones móviles en Windows Phone, tablets, iOS y dispositivos Android. </a:t>
            </a:r>
          </a:p>
        </p:txBody>
      </p:sp>
      <p:sp>
        <p:nvSpPr>
          <p:cNvPr id="45" name="Google Shape;126;p23">
            <a:extLst>
              <a:ext uri="{FF2B5EF4-FFF2-40B4-BE49-F238E27FC236}">
                <a16:creationId xmlns:a16="http://schemas.microsoft.com/office/drawing/2014/main" id="{B42C3FB9-AE7F-4AA9-93A6-C6E2CCD0848A}"/>
              </a:ext>
            </a:extLst>
          </p:cNvPr>
          <p:cNvSpPr txBox="1">
            <a:spLocks/>
          </p:cNvSpPr>
          <p:nvPr/>
        </p:nvSpPr>
        <p:spPr>
          <a:xfrm>
            <a:off x="2759890" y="4014051"/>
            <a:ext cx="411273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s-PE" sz="1400" dirty="0"/>
              <a:t>LOS 3 UNIDOS SIRVEN PARA CREAR, COMPARTIR Y DESCUBRIR DETALLES DE NEGOCIO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28" grpId="0"/>
      <p:bldP spid="129" grpId="0" build="p"/>
      <p:bldP spid="39" grpId="0"/>
      <p:bldP spid="42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4" y="18399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COMPONENTES DE POWER BI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914474" y="2340556"/>
            <a:ext cx="20182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POWER BI DESKTOP</a:t>
            </a:r>
            <a:endParaRPr sz="1200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642825" y="2340556"/>
            <a:ext cx="183509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SERVICIO POWER BI</a:t>
            </a:r>
            <a:endParaRPr sz="1200"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POWER BI MOBILE</a:t>
            </a:r>
            <a:endParaRPr sz="1200"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Aplicación de escritorio Windows</a:t>
            </a:r>
            <a:endParaRPr sz="1400"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03082FF9-6DDF-4075-A973-83A3E819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60" y="576598"/>
            <a:ext cx="2228427" cy="11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13125FD-D3F2-47DD-80C2-D379727AE485}"/>
              </a:ext>
            </a:extLst>
          </p:cNvPr>
          <p:cNvSpPr/>
          <p:nvPr/>
        </p:nvSpPr>
        <p:spPr>
          <a:xfrm>
            <a:off x="2498651" y="3149466"/>
            <a:ext cx="3950222" cy="83726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9" name="Google Shape;129;p23">
            <a:extLst>
              <a:ext uri="{FF2B5EF4-FFF2-40B4-BE49-F238E27FC236}">
                <a16:creationId xmlns:a16="http://schemas.microsoft.com/office/drawing/2014/main" id="{DB53984B-DD28-4D28-8714-DB6D79DBD574}"/>
              </a:ext>
            </a:extLst>
          </p:cNvPr>
          <p:cNvSpPr txBox="1">
            <a:spLocks/>
          </p:cNvSpPr>
          <p:nvPr/>
        </p:nvSpPr>
        <p:spPr>
          <a:xfrm>
            <a:off x="3585504" y="2632155"/>
            <a:ext cx="1965000" cy="82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PE" sz="1400" dirty="0"/>
              <a:t>Que funciona como SaaS (Software as a Service) en línea</a:t>
            </a:r>
          </a:p>
        </p:txBody>
      </p:sp>
      <p:sp>
        <p:nvSpPr>
          <p:cNvPr id="42" name="Google Shape;129;p23">
            <a:extLst>
              <a:ext uri="{FF2B5EF4-FFF2-40B4-BE49-F238E27FC236}">
                <a16:creationId xmlns:a16="http://schemas.microsoft.com/office/drawing/2014/main" id="{CADE9AB8-9B27-4714-B7D4-B75551F665F3}"/>
              </a:ext>
            </a:extLst>
          </p:cNvPr>
          <p:cNvSpPr txBox="1">
            <a:spLocks/>
          </p:cNvSpPr>
          <p:nvPr/>
        </p:nvSpPr>
        <p:spPr>
          <a:xfrm>
            <a:off x="6264533" y="2632155"/>
            <a:ext cx="1965000" cy="82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PE" sz="1400" dirty="0"/>
              <a:t>Aplicaciones móviles en Windows Phone, tablets, iOS y dispositivos Android. </a:t>
            </a:r>
          </a:p>
        </p:txBody>
      </p:sp>
      <p:sp>
        <p:nvSpPr>
          <p:cNvPr id="19" name="Google Shape;129;p23">
            <a:extLst>
              <a:ext uri="{FF2B5EF4-FFF2-40B4-BE49-F238E27FC236}">
                <a16:creationId xmlns:a16="http://schemas.microsoft.com/office/drawing/2014/main" id="{B2D47F81-706C-4772-B49F-04397E9F0477}"/>
              </a:ext>
            </a:extLst>
          </p:cNvPr>
          <p:cNvSpPr txBox="1">
            <a:spLocks/>
          </p:cNvSpPr>
          <p:nvPr/>
        </p:nvSpPr>
        <p:spPr>
          <a:xfrm>
            <a:off x="914474" y="3804610"/>
            <a:ext cx="1965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PE" sz="1200" b="1" dirty="0">
                <a:solidFill>
                  <a:srgbClr val="002060"/>
                </a:solidFill>
              </a:rPr>
              <a:t>Para traer datos y crear informes</a:t>
            </a:r>
          </a:p>
        </p:txBody>
      </p:sp>
      <p:sp>
        <p:nvSpPr>
          <p:cNvPr id="20" name="Google Shape;129;p23">
            <a:extLst>
              <a:ext uri="{FF2B5EF4-FFF2-40B4-BE49-F238E27FC236}">
                <a16:creationId xmlns:a16="http://schemas.microsoft.com/office/drawing/2014/main" id="{4C8A3BB4-0E8C-424B-B06B-CB6AC4E02F7B}"/>
              </a:ext>
            </a:extLst>
          </p:cNvPr>
          <p:cNvSpPr txBox="1">
            <a:spLocks/>
          </p:cNvSpPr>
          <p:nvPr/>
        </p:nvSpPr>
        <p:spPr>
          <a:xfrm>
            <a:off x="3318588" y="3840441"/>
            <a:ext cx="250682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PE" sz="1200" b="1" dirty="0">
                <a:solidFill>
                  <a:srgbClr val="002060"/>
                </a:solidFill>
              </a:rPr>
              <a:t>Para compartir informes, crear nuevas visualizaciones y paneles</a:t>
            </a:r>
          </a:p>
        </p:txBody>
      </p:sp>
      <p:sp>
        <p:nvSpPr>
          <p:cNvPr id="21" name="Google Shape;129;p23">
            <a:extLst>
              <a:ext uri="{FF2B5EF4-FFF2-40B4-BE49-F238E27FC236}">
                <a16:creationId xmlns:a16="http://schemas.microsoft.com/office/drawing/2014/main" id="{70AF0D6D-FD00-4A39-9CE7-F09DC605E300}"/>
              </a:ext>
            </a:extLst>
          </p:cNvPr>
          <p:cNvSpPr txBox="1">
            <a:spLocks/>
          </p:cNvSpPr>
          <p:nvPr/>
        </p:nvSpPr>
        <p:spPr>
          <a:xfrm>
            <a:off x="6275345" y="3840441"/>
            <a:ext cx="2192266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PE" sz="1200" b="1" dirty="0">
                <a:solidFill>
                  <a:srgbClr val="002060"/>
                </a:solidFill>
              </a:rPr>
              <a:t>Para consumir los informes y cuadros de mando creados por las 2 anteriores</a:t>
            </a:r>
          </a:p>
        </p:txBody>
      </p:sp>
      <p:sp>
        <p:nvSpPr>
          <p:cNvPr id="22" name="Google Shape;126;p23">
            <a:extLst>
              <a:ext uri="{FF2B5EF4-FFF2-40B4-BE49-F238E27FC236}">
                <a16:creationId xmlns:a16="http://schemas.microsoft.com/office/drawing/2014/main" id="{92B038CA-E62D-448D-9E5C-5AC45FB5404D}"/>
              </a:ext>
            </a:extLst>
          </p:cNvPr>
          <p:cNvSpPr txBox="1">
            <a:spLocks/>
          </p:cNvSpPr>
          <p:nvPr/>
        </p:nvSpPr>
        <p:spPr>
          <a:xfrm>
            <a:off x="2548932" y="3494382"/>
            <a:ext cx="411273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s-PE" sz="1400" dirty="0"/>
              <a:t>FUNCIONES</a:t>
            </a:r>
          </a:p>
        </p:txBody>
      </p:sp>
      <p:sp>
        <p:nvSpPr>
          <p:cNvPr id="24" name="Google Shape;129;p23">
            <a:extLst>
              <a:ext uri="{FF2B5EF4-FFF2-40B4-BE49-F238E27FC236}">
                <a16:creationId xmlns:a16="http://schemas.microsoft.com/office/drawing/2014/main" id="{2EB4CAB8-0DE6-4FED-BB6A-2B8B8DBAD8BD}"/>
              </a:ext>
            </a:extLst>
          </p:cNvPr>
          <p:cNvSpPr txBox="1">
            <a:spLocks/>
          </p:cNvSpPr>
          <p:nvPr/>
        </p:nvSpPr>
        <p:spPr>
          <a:xfrm>
            <a:off x="1371600" y="4591851"/>
            <a:ext cx="6932361" cy="28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PE" sz="1400" b="1" dirty="0">
                <a:solidFill>
                  <a:schemeClr val="tx1"/>
                </a:solidFill>
              </a:rPr>
              <a:t>Los informes se pueden compartir desde el servidor de informes</a:t>
            </a: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CD26FB28-0879-414A-BF73-F6FB34C817CF}"/>
              </a:ext>
            </a:extLst>
          </p:cNvPr>
          <p:cNvSpPr/>
          <p:nvPr/>
        </p:nvSpPr>
        <p:spPr>
          <a:xfrm>
            <a:off x="1821908" y="3589769"/>
            <a:ext cx="226812" cy="25067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89D5DF0A-6129-4985-94DC-AF4E8812D783}"/>
              </a:ext>
            </a:extLst>
          </p:cNvPr>
          <p:cNvSpPr/>
          <p:nvPr/>
        </p:nvSpPr>
        <p:spPr>
          <a:xfrm>
            <a:off x="7233070" y="3689688"/>
            <a:ext cx="173528" cy="21202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DBE4D2AD-908E-4DC3-B493-F52D0EFC6011}"/>
              </a:ext>
            </a:extLst>
          </p:cNvPr>
          <p:cNvSpPr/>
          <p:nvPr/>
        </p:nvSpPr>
        <p:spPr>
          <a:xfrm>
            <a:off x="4462608" y="3386621"/>
            <a:ext cx="215044" cy="26505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99683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FASES DE TRABAJO</a:t>
            </a:r>
            <a:endParaRPr dirty="0"/>
          </a:p>
        </p:txBody>
      </p:sp>
      <p:sp>
        <p:nvSpPr>
          <p:cNvPr id="365" name="Google Shape;365;p34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Picture 4" descr="Ins-Power BI - Ingeniería de los Sistemas Sociales - UVa">
            <a:extLst>
              <a:ext uri="{FF2B5EF4-FFF2-40B4-BE49-F238E27FC236}">
                <a16:creationId xmlns:a16="http://schemas.microsoft.com/office/drawing/2014/main" id="{F0BF2A3A-D5F7-49AF-9797-8B77243A5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4146" r="10823" b="31490"/>
          <a:stretch/>
        </p:blipFill>
        <p:spPr bwMode="auto">
          <a:xfrm>
            <a:off x="6387265" y="3006235"/>
            <a:ext cx="914401" cy="7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1214832" y="236621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808275" y="153389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402902" y="236621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995668" y="153389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1892" y="2891579"/>
            <a:ext cx="1498200" cy="566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</a:rPr>
              <a:t>IMPORTAR</a:t>
            </a:r>
            <a:endParaRPr sz="2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524379" y="2891347"/>
            <a:ext cx="1689527" cy="525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lt1"/>
                </a:solidFill>
              </a:rPr>
              <a:t>VISUALIZAR</a:t>
            </a:r>
            <a:endParaRPr sz="20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6"/>
          </p:nvPr>
        </p:nvSpPr>
        <p:spPr>
          <a:xfrm flipH="1">
            <a:off x="3026179" y="2035412"/>
            <a:ext cx="1498200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ES" sz="2400" b="1" dirty="0">
                <a:solidFill>
                  <a:schemeClr val="tx1"/>
                </a:solidFill>
              </a:rPr>
              <a:t>MODELAR</a:t>
            </a:r>
            <a:endParaRPr sz="2400" b="1" dirty="0">
              <a:solidFill>
                <a:schemeClr val="tx1"/>
              </a:solidFill>
            </a:endParaRPr>
          </a:p>
          <a:p>
            <a:pPr marL="0" indent="0"/>
            <a:endParaRPr sz="2400" b="1" dirty="0">
              <a:solidFill>
                <a:schemeClr val="lt1"/>
              </a:solidFill>
            </a:endParaRPr>
          </a:p>
          <a:p>
            <a:pPr marL="0" indent="0"/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 flipH="1">
            <a:off x="5983066" y="2070551"/>
            <a:ext cx="1933500" cy="520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/>
              <a:t>COMPARTIR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17468147-D680-4C27-919C-CADBE7A5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02" y="194573"/>
            <a:ext cx="2228427" cy="11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46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17468147-D680-4C27-919C-CADBE7A5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87" y="275830"/>
            <a:ext cx="1270684" cy="63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as ist ETL (Extract, Transform, Load)? | Data Basecamp">
            <a:extLst>
              <a:ext uri="{FF2B5EF4-FFF2-40B4-BE49-F238E27FC236}">
                <a16:creationId xmlns:a16="http://schemas.microsoft.com/office/drawing/2014/main" id="{91F72EE2-244D-FCB4-78C4-74F772EFA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7" b="14211"/>
          <a:stretch/>
        </p:blipFill>
        <p:spPr bwMode="auto">
          <a:xfrm>
            <a:off x="1031181" y="1004993"/>
            <a:ext cx="7427913" cy="37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73;p26">
            <a:extLst>
              <a:ext uri="{FF2B5EF4-FFF2-40B4-BE49-F238E27FC236}">
                <a16:creationId xmlns:a16="http://schemas.microsoft.com/office/drawing/2014/main" id="{E004ECE3-F7CB-435D-DDD9-EE581E7CA29B}"/>
              </a:ext>
            </a:extLst>
          </p:cNvPr>
          <p:cNvSpPr txBox="1">
            <a:spLocks/>
          </p:cNvSpPr>
          <p:nvPr/>
        </p:nvSpPr>
        <p:spPr>
          <a:xfrm flipH="1">
            <a:off x="3668232" y="323676"/>
            <a:ext cx="2424223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Proceso ETL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6414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17468147-D680-4C27-919C-CADBE7A5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87" y="275830"/>
            <a:ext cx="1270684" cy="63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124,358 Cuadrados Colores Imágenes y Fotos - 123RF">
            <a:extLst>
              <a:ext uri="{FF2B5EF4-FFF2-40B4-BE49-F238E27FC236}">
                <a16:creationId xmlns:a16="http://schemas.microsoft.com/office/drawing/2014/main" id="{A7901ECF-C2BB-5070-4254-50C511BE4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93" y="1859445"/>
            <a:ext cx="1836170" cy="183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iral reto 2021, febrero: encuentra el cuadrado rojo diferente en el  siguiente reto viral | FOTO | Virales | Desafío visual | Acertijo |  Facebook | Tendencia | Trends | Challenge |">
            <a:extLst>
              <a:ext uri="{FF2B5EF4-FFF2-40B4-BE49-F238E27FC236}">
                <a16:creationId xmlns:a16="http://schemas.microsoft.com/office/drawing/2014/main" id="{FF074CBE-F028-8EFF-CB98-ECA36E15C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850" y="1696692"/>
            <a:ext cx="849684" cy="5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uadrado azul, 3d, extraño, azul, cuadrado, Fondo de pantalla HD | Peakpx">
            <a:extLst>
              <a:ext uri="{FF2B5EF4-FFF2-40B4-BE49-F238E27FC236}">
                <a16:creationId xmlns:a16="http://schemas.microsoft.com/office/drawing/2014/main" id="{755093F4-769B-F56B-CEFB-D8AAEF8A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94" y="2493289"/>
            <a:ext cx="755275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6DCFF2B6-2A8E-5DD6-602C-5A8C3411B9CF}"/>
              </a:ext>
            </a:extLst>
          </p:cNvPr>
          <p:cNvSpPr/>
          <p:nvPr/>
        </p:nvSpPr>
        <p:spPr>
          <a:xfrm>
            <a:off x="2649145" y="2675435"/>
            <a:ext cx="372458" cy="403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156" name="Picture 12" descr="View of Impact of the Covid-19 pandemic in a specialized Tuberculosis unit  | Revista de la Facultad de Medicina Humana">
            <a:extLst>
              <a:ext uri="{FF2B5EF4-FFF2-40B4-BE49-F238E27FC236}">
                <a16:creationId xmlns:a16="http://schemas.microsoft.com/office/drawing/2014/main" id="{B1BF2E12-8F88-2D59-C5CC-9C5CE800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061" y="1988066"/>
            <a:ext cx="3634252" cy="1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81198714-8752-4703-4A7D-57922AB58753}"/>
              </a:ext>
            </a:extLst>
          </p:cNvPr>
          <p:cNvSpPr/>
          <p:nvPr/>
        </p:nvSpPr>
        <p:spPr>
          <a:xfrm>
            <a:off x="4673475" y="2675434"/>
            <a:ext cx="372458" cy="403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Google Shape;173;p26">
            <a:extLst>
              <a:ext uri="{FF2B5EF4-FFF2-40B4-BE49-F238E27FC236}">
                <a16:creationId xmlns:a16="http://schemas.microsoft.com/office/drawing/2014/main" id="{8BA13416-11EB-A289-5343-F50B12156000}"/>
              </a:ext>
            </a:extLst>
          </p:cNvPr>
          <p:cNvSpPr txBox="1">
            <a:spLocks/>
          </p:cNvSpPr>
          <p:nvPr/>
        </p:nvSpPr>
        <p:spPr>
          <a:xfrm flipH="1">
            <a:off x="3277909" y="551915"/>
            <a:ext cx="2424223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Proceso ETL</a:t>
            </a:r>
          </a:p>
        </p:txBody>
      </p:sp>
      <p:pic>
        <p:nvPicPr>
          <p:cNvPr id="6160" name="Picture 16" descr="Verde Digital Cuadrado - Imagen gratis en Pixabay">
            <a:extLst>
              <a:ext uri="{FF2B5EF4-FFF2-40B4-BE49-F238E27FC236}">
                <a16:creationId xmlns:a16="http://schemas.microsoft.com/office/drawing/2014/main" id="{2404C8BC-70EB-B905-F8FF-E14AD2019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1" t="79793"/>
          <a:stretch/>
        </p:blipFill>
        <p:spPr bwMode="auto">
          <a:xfrm>
            <a:off x="3488700" y="3307258"/>
            <a:ext cx="821938" cy="8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67114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17468147-D680-4C27-919C-CADBE7A5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9" y="323676"/>
            <a:ext cx="1079298" cy="5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73;p26">
            <a:extLst>
              <a:ext uri="{FF2B5EF4-FFF2-40B4-BE49-F238E27FC236}">
                <a16:creationId xmlns:a16="http://schemas.microsoft.com/office/drawing/2014/main" id="{898B5531-6258-0EEC-51C1-457D888BC1B7}"/>
              </a:ext>
            </a:extLst>
          </p:cNvPr>
          <p:cNvSpPr txBox="1">
            <a:spLocks/>
          </p:cNvSpPr>
          <p:nvPr/>
        </p:nvSpPr>
        <p:spPr>
          <a:xfrm flipH="1">
            <a:off x="3996978" y="323676"/>
            <a:ext cx="1498200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400" b="1" dirty="0">
                <a:solidFill>
                  <a:schemeClr val="tx1"/>
                </a:solidFill>
              </a:rPr>
              <a:t>Temario</a:t>
            </a:r>
          </a:p>
          <a:p>
            <a:pPr marL="0" indent="0"/>
            <a:endParaRPr lang="es-ES" sz="2400" b="1" dirty="0">
              <a:solidFill>
                <a:schemeClr val="lt1"/>
              </a:solidFill>
            </a:endParaRPr>
          </a:p>
          <a:p>
            <a:pPr marL="0" indent="0"/>
            <a:endParaRPr lang="es-ES" sz="2400" b="1" dirty="0">
              <a:solidFill>
                <a:schemeClr val="lt1"/>
              </a:solidFill>
            </a:endParaRPr>
          </a:p>
        </p:txBody>
      </p:sp>
      <p:sp>
        <p:nvSpPr>
          <p:cNvPr id="11" name="Google Shape;173;p26">
            <a:extLst>
              <a:ext uri="{FF2B5EF4-FFF2-40B4-BE49-F238E27FC236}">
                <a16:creationId xmlns:a16="http://schemas.microsoft.com/office/drawing/2014/main" id="{C40E0CB8-3EB7-BFAF-BDFA-6D450FEAACF4}"/>
              </a:ext>
            </a:extLst>
          </p:cNvPr>
          <p:cNvSpPr txBox="1">
            <a:spLocks/>
          </p:cNvSpPr>
          <p:nvPr/>
        </p:nvSpPr>
        <p:spPr>
          <a:xfrm flipH="1">
            <a:off x="3756824" y="720625"/>
            <a:ext cx="1970233" cy="34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1800" dirty="0">
                <a:solidFill>
                  <a:schemeClr val="tx1"/>
                </a:solidFill>
              </a:rPr>
              <a:t>Nivel básico</a:t>
            </a:r>
          </a:p>
          <a:p>
            <a:pPr marL="0" indent="0"/>
            <a:endParaRPr lang="es-ES" sz="1800" dirty="0">
              <a:solidFill>
                <a:schemeClr val="lt1"/>
              </a:solidFill>
            </a:endParaRPr>
          </a:p>
          <a:p>
            <a:pPr marL="0" indent="0"/>
            <a:endParaRPr lang="es-ES" sz="1800" dirty="0">
              <a:solidFill>
                <a:schemeClr val="lt1"/>
              </a:solidFill>
            </a:endParaRP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A61B040B-01D5-0ADF-B0E6-E1A31DF57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850463"/>
              </p:ext>
            </p:extLst>
          </p:nvPr>
        </p:nvGraphicFramePr>
        <p:xfrm>
          <a:off x="3416837" y="1579019"/>
          <a:ext cx="5319280" cy="2476500"/>
        </p:xfrm>
        <a:graphic>
          <a:graphicData uri="http://schemas.openxmlformats.org/drawingml/2006/table">
            <a:tbl>
              <a:tblPr/>
              <a:tblGrid>
                <a:gridCol w="1450713">
                  <a:extLst>
                    <a:ext uri="{9D8B030D-6E8A-4147-A177-3AD203B41FA5}">
                      <a16:colId xmlns:a16="http://schemas.microsoft.com/office/drawing/2014/main" val="3329535284"/>
                    </a:ext>
                  </a:extLst>
                </a:gridCol>
                <a:gridCol w="3868567">
                  <a:extLst>
                    <a:ext uri="{9D8B030D-6E8A-4147-A177-3AD203B41FA5}">
                      <a16:colId xmlns:a16="http://schemas.microsoft.com/office/drawing/2014/main" val="151467863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Sesión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Temario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68241"/>
                  </a:ext>
                </a:extLst>
              </a:tr>
              <a:tr h="19050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Semana 1</a:t>
                      </a:r>
                      <a:b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Introducción, extracción de datos y primeros gráficos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Introducción, componentes, fases de trabajo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8243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Entorno de trabajo en Power BI Desktop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51788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Instalar Power BI Desktop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5016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Obtención de datos: Excel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686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Obtención de datos: delimitados (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Txt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Csv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4089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Obtención de datos: desde web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04824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Obtención de datos: JSON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71263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Obtención de datos: Crear tablas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7192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Obtención de datos: desde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Drive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9695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de gráficos I (Barras, anillos y tablas)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8684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Tarjetas y filtros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9905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Proyecto 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436739"/>
                  </a:ext>
                </a:extLst>
              </a:tr>
            </a:tbl>
          </a:graphicData>
        </a:graphic>
      </p:graphicFrame>
      <p:grpSp>
        <p:nvGrpSpPr>
          <p:cNvPr id="20" name="Grupo 19">
            <a:extLst>
              <a:ext uri="{FF2B5EF4-FFF2-40B4-BE49-F238E27FC236}">
                <a16:creationId xmlns:a16="http://schemas.microsoft.com/office/drawing/2014/main" id="{266888B4-76D2-601E-EC82-B1B765C00490}"/>
              </a:ext>
            </a:extLst>
          </p:cNvPr>
          <p:cNvGrpSpPr/>
          <p:nvPr/>
        </p:nvGrpSpPr>
        <p:grpSpPr>
          <a:xfrm>
            <a:off x="808074" y="1216935"/>
            <a:ext cx="406650" cy="3236812"/>
            <a:chOff x="808074" y="1216935"/>
            <a:chExt cx="406650" cy="3236812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5BAAE47-7B20-B008-4B50-468C204E5208}"/>
                </a:ext>
              </a:extLst>
            </p:cNvPr>
            <p:cNvSpPr/>
            <p:nvPr/>
          </p:nvSpPr>
          <p:spPr>
            <a:xfrm>
              <a:off x="985639" y="1387056"/>
              <a:ext cx="45719" cy="28278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C1B4A921-091E-A352-540A-ACB6E4CE0601}"/>
                </a:ext>
              </a:extLst>
            </p:cNvPr>
            <p:cNvSpPr/>
            <p:nvPr/>
          </p:nvSpPr>
          <p:spPr>
            <a:xfrm>
              <a:off x="808074" y="1216935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DAC9B43-FF60-726E-6416-FE6CA115B9EE}"/>
                </a:ext>
              </a:extLst>
            </p:cNvPr>
            <p:cNvSpPr/>
            <p:nvPr/>
          </p:nvSpPr>
          <p:spPr>
            <a:xfrm>
              <a:off x="831952" y="2578442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FAA23B74-095C-953D-C589-7D7883D462C4}"/>
                </a:ext>
              </a:extLst>
            </p:cNvPr>
            <p:cNvSpPr/>
            <p:nvPr/>
          </p:nvSpPr>
          <p:spPr>
            <a:xfrm>
              <a:off x="817112" y="4113505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7" name="Google Shape;173;p26">
            <a:extLst>
              <a:ext uri="{FF2B5EF4-FFF2-40B4-BE49-F238E27FC236}">
                <a16:creationId xmlns:a16="http://schemas.microsoft.com/office/drawing/2014/main" id="{6BBF822E-1739-D4C5-8958-07BFBD3DCEBE}"/>
              </a:ext>
            </a:extLst>
          </p:cNvPr>
          <p:cNvSpPr txBox="1">
            <a:spLocks/>
          </p:cNvSpPr>
          <p:nvPr/>
        </p:nvSpPr>
        <p:spPr>
          <a:xfrm flipH="1">
            <a:off x="1344533" y="1133464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E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18" name="Google Shape;173;p26">
            <a:extLst>
              <a:ext uri="{FF2B5EF4-FFF2-40B4-BE49-F238E27FC236}">
                <a16:creationId xmlns:a16="http://schemas.microsoft.com/office/drawing/2014/main" id="{ECD664B9-4D7F-A5D6-B333-A2654EEDCD62}"/>
              </a:ext>
            </a:extLst>
          </p:cNvPr>
          <p:cNvSpPr txBox="1">
            <a:spLocks/>
          </p:cNvSpPr>
          <p:nvPr/>
        </p:nvSpPr>
        <p:spPr>
          <a:xfrm flipH="1">
            <a:off x="1399943" y="2450727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T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19" name="Google Shape;173;p26">
            <a:extLst>
              <a:ext uri="{FF2B5EF4-FFF2-40B4-BE49-F238E27FC236}">
                <a16:creationId xmlns:a16="http://schemas.microsoft.com/office/drawing/2014/main" id="{5551023E-1560-18DB-C968-CC493586A174}"/>
              </a:ext>
            </a:extLst>
          </p:cNvPr>
          <p:cNvSpPr txBox="1">
            <a:spLocks/>
          </p:cNvSpPr>
          <p:nvPr/>
        </p:nvSpPr>
        <p:spPr>
          <a:xfrm flipH="1">
            <a:off x="1353162" y="4000398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L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FC92CFD7-A38B-6F2B-E2DB-E14767E817DF}"/>
              </a:ext>
            </a:extLst>
          </p:cNvPr>
          <p:cNvSpPr/>
          <p:nvPr/>
        </p:nvSpPr>
        <p:spPr>
          <a:xfrm rot="10800000">
            <a:off x="2157924" y="1185311"/>
            <a:ext cx="372458" cy="40348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29928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17468147-D680-4C27-919C-CADBE7A5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9" y="323676"/>
            <a:ext cx="1079298" cy="5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73;p26">
            <a:extLst>
              <a:ext uri="{FF2B5EF4-FFF2-40B4-BE49-F238E27FC236}">
                <a16:creationId xmlns:a16="http://schemas.microsoft.com/office/drawing/2014/main" id="{898B5531-6258-0EEC-51C1-457D888BC1B7}"/>
              </a:ext>
            </a:extLst>
          </p:cNvPr>
          <p:cNvSpPr txBox="1">
            <a:spLocks/>
          </p:cNvSpPr>
          <p:nvPr/>
        </p:nvSpPr>
        <p:spPr>
          <a:xfrm flipH="1">
            <a:off x="3996978" y="323676"/>
            <a:ext cx="1498200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400" b="1" dirty="0">
                <a:solidFill>
                  <a:schemeClr val="tx1"/>
                </a:solidFill>
              </a:rPr>
              <a:t>Temario</a:t>
            </a:r>
          </a:p>
          <a:p>
            <a:pPr marL="0" indent="0"/>
            <a:endParaRPr lang="es-ES" sz="2400" b="1" dirty="0">
              <a:solidFill>
                <a:schemeClr val="lt1"/>
              </a:solidFill>
            </a:endParaRPr>
          </a:p>
          <a:p>
            <a:pPr marL="0" indent="0"/>
            <a:endParaRPr lang="es-ES" sz="2400" b="1" dirty="0">
              <a:solidFill>
                <a:schemeClr val="lt1"/>
              </a:solidFill>
            </a:endParaRPr>
          </a:p>
        </p:txBody>
      </p:sp>
      <p:sp>
        <p:nvSpPr>
          <p:cNvPr id="11" name="Google Shape;173;p26">
            <a:extLst>
              <a:ext uri="{FF2B5EF4-FFF2-40B4-BE49-F238E27FC236}">
                <a16:creationId xmlns:a16="http://schemas.microsoft.com/office/drawing/2014/main" id="{C40E0CB8-3EB7-BFAF-BDFA-6D450FEAACF4}"/>
              </a:ext>
            </a:extLst>
          </p:cNvPr>
          <p:cNvSpPr txBox="1">
            <a:spLocks/>
          </p:cNvSpPr>
          <p:nvPr/>
        </p:nvSpPr>
        <p:spPr>
          <a:xfrm flipH="1">
            <a:off x="3756824" y="720625"/>
            <a:ext cx="1970233" cy="34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1800" dirty="0">
                <a:solidFill>
                  <a:schemeClr val="tx1"/>
                </a:solidFill>
              </a:rPr>
              <a:t>Nivel básico</a:t>
            </a:r>
          </a:p>
          <a:p>
            <a:pPr marL="0" indent="0"/>
            <a:endParaRPr lang="es-ES" sz="1800" dirty="0">
              <a:solidFill>
                <a:schemeClr val="lt1"/>
              </a:solidFill>
            </a:endParaRPr>
          </a:p>
          <a:p>
            <a:pPr marL="0" indent="0"/>
            <a:endParaRPr lang="es-ES" sz="1800" dirty="0">
              <a:solidFill>
                <a:schemeClr val="lt1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15AB076-791B-AE11-CDC9-DEC630D20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690048"/>
              </p:ext>
            </p:extLst>
          </p:nvPr>
        </p:nvGraphicFramePr>
        <p:xfrm>
          <a:off x="3269051" y="1222281"/>
          <a:ext cx="5057837" cy="3392805"/>
        </p:xfrm>
        <a:graphic>
          <a:graphicData uri="http://schemas.openxmlformats.org/drawingml/2006/table">
            <a:tbl>
              <a:tblPr/>
              <a:tblGrid>
                <a:gridCol w="1379410">
                  <a:extLst>
                    <a:ext uri="{9D8B030D-6E8A-4147-A177-3AD203B41FA5}">
                      <a16:colId xmlns:a16="http://schemas.microsoft.com/office/drawing/2014/main" val="4072448204"/>
                    </a:ext>
                  </a:extLst>
                </a:gridCol>
                <a:gridCol w="3678427">
                  <a:extLst>
                    <a:ext uri="{9D8B030D-6E8A-4147-A177-3AD203B41FA5}">
                      <a16:colId xmlns:a16="http://schemas.microsoft.com/office/drawing/2014/main" val="106310142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Sesión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Temario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393735"/>
                  </a:ext>
                </a:extLst>
              </a:tr>
              <a:tr h="19050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Semana 2</a:t>
                      </a:r>
                      <a:b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Transformación de datos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Combinar y dividir columnas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11863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Crear y utilizar parámetros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4193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Importar datos desde carpetas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58095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Combinar consultas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06926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Integrar datos anexando consultas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11566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Referenciar versus duplicar consultas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54045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Agrupar filas para crear agregados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98051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Dinamizar o anular dinamización en columnas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25153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Añadir lógicas de negocio condicional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167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Configurar tipos de datos según configuración regional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65614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Utilizar primera fila como encabezados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3161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Limpiar y recortar datos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63547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Eliminar filas duplicadas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66562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de gráficos II (mapas, líneas con proyecciones, textos, embudos)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19597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Conexión de gráficos interactivos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4548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Proyecto II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640870"/>
                  </a:ext>
                </a:extLst>
              </a:tr>
            </a:tbl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D5E2C196-F1D6-DA34-D0ED-7E01B41BEFEF}"/>
              </a:ext>
            </a:extLst>
          </p:cNvPr>
          <p:cNvGrpSpPr/>
          <p:nvPr/>
        </p:nvGrpSpPr>
        <p:grpSpPr>
          <a:xfrm>
            <a:off x="808074" y="1216935"/>
            <a:ext cx="406650" cy="3236812"/>
            <a:chOff x="808074" y="1216935"/>
            <a:chExt cx="406650" cy="323681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8C21B9C-F408-6B11-DB5F-F6C75F6E12FF}"/>
                </a:ext>
              </a:extLst>
            </p:cNvPr>
            <p:cNvSpPr/>
            <p:nvPr/>
          </p:nvSpPr>
          <p:spPr>
            <a:xfrm>
              <a:off x="985639" y="1387056"/>
              <a:ext cx="45719" cy="28278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D7DF1196-DEF1-D63A-ED09-2E0E83AC5F5F}"/>
                </a:ext>
              </a:extLst>
            </p:cNvPr>
            <p:cNvSpPr/>
            <p:nvPr/>
          </p:nvSpPr>
          <p:spPr>
            <a:xfrm>
              <a:off x="808074" y="1216935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97BA93C-64D4-8217-29F3-88461A809BBB}"/>
                </a:ext>
              </a:extLst>
            </p:cNvPr>
            <p:cNvSpPr/>
            <p:nvPr/>
          </p:nvSpPr>
          <p:spPr>
            <a:xfrm>
              <a:off x="831952" y="2578442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AD92A96-23BA-F553-3BF9-8CD96B8CA300}"/>
                </a:ext>
              </a:extLst>
            </p:cNvPr>
            <p:cNvSpPr/>
            <p:nvPr/>
          </p:nvSpPr>
          <p:spPr>
            <a:xfrm>
              <a:off x="817112" y="4113505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9" name="Google Shape;173;p26">
            <a:extLst>
              <a:ext uri="{FF2B5EF4-FFF2-40B4-BE49-F238E27FC236}">
                <a16:creationId xmlns:a16="http://schemas.microsoft.com/office/drawing/2014/main" id="{C5080D12-6F64-6C29-7DEB-F9A43B5F2CF8}"/>
              </a:ext>
            </a:extLst>
          </p:cNvPr>
          <p:cNvSpPr txBox="1">
            <a:spLocks/>
          </p:cNvSpPr>
          <p:nvPr/>
        </p:nvSpPr>
        <p:spPr>
          <a:xfrm flipH="1">
            <a:off x="1344533" y="1133464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E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13" name="Google Shape;173;p26">
            <a:extLst>
              <a:ext uri="{FF2B5EF4-FFF2-40B4-BE49-F238E27FC236}">
                <a16:creationId xmlns:a16="http://schemas.microsoft.com/office/drawing/2014/main" id="{203F2D04-A44E-FAC7-DCD8-9C7F0B614E20}"/>
              </a:ext>
            </a:extLst>
          </p:cNvPr>
          <p:cNvSpPr txBox="1">
            <a:spLocks/>
          </p:cNvSpPr>
          <p:nvPr/>
        </p:nvSpPr>
        <p:spPr>
          <a:xfrm flipH="1">
            <a:off x="1399943" y="2450727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T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14" name="Google Shape;173;p26">
            <a:extLst>
              <a:ext uri="{FF2B5EF4-FFF2-40B4-BE49-F238E27FC236}">
                <a16:creationId xmlns:a16="http://schemas.microsoft.com/office/drawing/2014/main" id="{964E3FDB-6ABB-5102-FADE-9004D8497551}"/>
              </a:ext>
            </a:extLst>
          </p:cNvPr>
          <p:cNvSpPr txBox="1">
            <a:spLocks/>
          </p:cNvSpPr>
          <p:nvPr/>
        </p:nvSpPr>
        <p:spPr>
          <a:xfrm flipH="1">
            <a:off x="1353162" y="4000398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L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1C331A5F-A037-FEB9-DB37-EC77BAE96935}"/>
              </a:ext>
            </a:extLst>
          </p:cNvPr>
          <p:cNvSpPr/>
          <p:nvPr/>
        </p:nvSpPr>
        <p:spPr>
          <a:xfrm rot="10800000">
            <a:off x="2100217" y="2530650"/>
            <a:ext cx="372458" cy="40348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370377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17468147-D680-4C27-919C-CADBE7A5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9" y="323676"/>
            <a:ext cx="1079298" cy="5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73;p26">
            <a:extLst>
              <a:ext uri="{FF2B5EF4-FFF2-40B4-BE49-F238E27FC236}">
                <a16:creationId xmlns:a16="http://schemas.microsoft.com/office/drawing/2014/main" id="{898B5531-6258-0EEC-51C1-457D888BC1B7}"/>
              </a:ext>
            </a:extLst>
          </p:cNvPr>
          <p:cNvSpPr txBox="1">
            <a:spLocks/>
          </p:cNvSpPr>
          <p:nvPr/>
        </p:nvSpPr>
        <p:spPr>
          <a:xfrm flipH="1">
            <a:off x="3996978" y="323676"/>
            <a:ext cx="1498200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400" b="1" dirty="0">
                <a:solidFill>
                  <a:schemeClr val="tx1"/>
                </a:solidFill>
              </a:rPr>
              <a:t>Temario</a:t>
            </a:r>
          </a:p>
          <a:p>
            <a:pPr marL="0" indent="0"/>
            <a:endParaRPr lang="es-ES" sz="2400" b="1" dirty="0">
              <a:solidFill>
                <a:schemeClr val="lt1"/>
              </a:solidFill>
            </a:endParaRPr>
          </a:p>
          <a:p>
            <a:pPr marL="0" indent="0"/>
            <a:endParaRPr lang="es-ES" sz="2400" b="1" dirty="0">
              <a:solidFill>
                <a:schemeClr val="lt1"/>
              </a:solidFill>
            </a:endParaRPr>
          </a:p>
        </p:txBody>
      </p:sp>
      <p:sp>
        <p:nvSpPr>
          <p:cNvPr id="11" name="Google Shape;173;p26">
            <a:extLst>
              <a:ext uri="{FF2B5EF4-FFF2-40B4-BE49-F238E27FC236}">
                <a16:creationId xmlns:a16="http://schemas.microsoft.com/office/drawing/2014/main" id="{C40E0CB8-3EB7-BFAF-BDFA-6D450FEAACF4}"/>
              </a:ext>
            </a:extLst>
          </p:cNvPr>
          <p:cNvSpPr txBox="1">
            <a:spLocks/>
          </p:cNvSpPr>
          <p:nvPr/>
        </p:nvSpPr>
        <p:spPr>
          <a:xfrm flipH="1">
            <a:off x="3756824" y="720625"/>
            <a:ext cx="1970233" cy="34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1800" dirty="0">
                <a:solidFill>
                  <a:schemeClr val="tx1"/>
                </a:solidFill>
              </a:rPr>
              <a:t>Nivel Intermedio</a:t>
            </a:r>
          </a:p>
          <a:p>
            <a:pPr marL="0" indent="0"/>
            <a:endParaRPr lang="es-ES" sz="1800" dirty="0">
              <a:solidFill>
                <a:schemeClr val="lt1"/>
              </a:solidFill>
            </a:endParaRPr>
          </a:p>
          <a:p>
            <a:pPr marL="0" indent="0"/>
            <a:endParaRPr lang="es-ES" sz="1800" dirty="0">
              <a:solidFill>
                <a:schemeClr val="lt1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06FF30A4-4CBC-79B1-EF8F-B92E26014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92498"/>
              </p:ext>
            </p:extLst>
          </p:nvPr>
        </p:nvGraphicFramePr>
        <p:xfrm>
          <a:off x="3559887" y="1361531"/>
          <a:ext cx="5041728" cy="2903220"/>
        </p:xfrm>
        <a:graphic>
          <a:graphicData uri="http://schemas.openxmlformats.org/drawingml/2006/table">
            <a:tbl>
              <a:tblPr/>
              <a:tblGrid>
                <a:gridCol w="1375017">
                  <a:extLst>
                    <a:ext uri="{9D8B030D-6E8A-4147-A177-3AD203B41FA5}">
                      <a16:colId xmlns:a16="http://schemas.microsoft.com/office/drawing/2014/main" val="1132290599"/>
                    </a:ext>
                  </a:extLst>
                </a:gridCol>
                <a:gridCol w="3666711">
                  <a:extLst>
                    <a:ext uri="{9D8B030D-6E8A-4147-A177-3AD203B41FA5}">
                      <a16:colId xmlns:a16="http://schemas.microsoft.com/office/drawing/2014/main" val="5127759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Sesión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Temario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638872"/>
                  </a:ext>
                </a:extLst>
              </a:tr>
              <a:tr h="19050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Semana 3</a:t>
                      </a:r>
                      <a:b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Lenguaje DAX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Introducción al lenguaje DAX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86146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Estructura de fórmula DAX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36941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DAX - Funciones de agregación: Average, count, distinctcount, max, min, sumx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4642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DAX - Funciones de fecha y hora: Date, Datediff, datevalue, weeknum, weekday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35895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DAX - Funciones de filtro: All, Calculate, filter, lookupvalue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9919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DAX - Funciones lógicas: And, IF, Or (incluye otras funciones como BLANK)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3504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DAX - Funciones de texto: </a:t>
                      </a:r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Concatenate</a:t>
                      </a:r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find</a:t>
                      </a:r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format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1151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DAX - Funciones de información: CONSTAINSSTRING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9641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DAX - funciones matemáticas: Divide, round, rounddown, roundup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2243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Tipos de operadores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9314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Proyecto III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674029"/>
                  </a:ext>
                </a:extLst>
              </a:tr>
            </a:tbl>
          </a:graphicData>
        </a:graphic>
      </p:graphicFrame>
      <p:grpSp>
        <p:nvGrpSpPr>
          <p:cNvPr id="3" name="Grupo 2">
            <a:extLst>
              <a:ext uri="{FF2B5EF4-FFF2-40B4-BE49-F238E27FC236}">
                <a16:creationId xmlns:a16="http://schemas.microsoft.com/office/drawing/2014/main" id="{1C1AAEA2-25FB-BD0A-2715-DFEBB838754F}"/>
              </a:ext>
            </a:extLst>
          </p:cNvPr>
          <p:cNvGrpSpPr/>
          <p:nvPr/>
        </p:nvGrpSpPr>
        <p:grpSpPr>
          <a:xfrm>
            <a:off x="808074" y="1216935"/>
            <a:ext cx="406650" cy="3236812"/>
            <a:chOff x="808074" y="1216935"/>
            <a:chExt cx="406650" cy="323681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A0E8EEBE-A95D-9F93-30EF-C7838F222681}"/>
                </a:ext>
              </a:extLst>
            </p:cNvPr>
            <p:cNvSpPr/>
            <p:nvPr/>
          </p:nvSpPr>
          <p:spPr>
            <a:xfrm>
              <a:off x="985639" y="1387056"/>
              <a:ext cx="45719" cy="28278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E96BFC2A-AD1B-50F6-B75C-92C5176EC1F8}"/>
                </a:ext>
              </a:extLst>
            </p:cNvPr>
            <p:cNvSpPr/>
            <p:nvPr/>
          </p:nvSpPr>
          <p:spPr>
            <a:xfrm>
              <a:off x="808074" y="1216935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270B915-BEAA-4C7D-3AD9-F6726CF7A4CF}"/>
                </a:ext>
              </a:extLst>
            </p:cNvPr>
            <p:cNvSpPr/>
            <p:nvPr/>
          </p:nvSpPr>
          <p:spPr>
            <a:xfrm>
              <a:off x="831952" y="2578442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02B8C43-62FD-7DFE-DA92-017F416D0CCA}"/>
                </a:ext>
              </a:extLst>
            </p:cNvPr>
            <p:cNvSpPr/>
            <p:nvPr/>
          </p:nvSpPr>
          <p:spPr>
            <a:xfrm>
              <a:off x="817112" y="4113505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8" name="Google Shape;173;p26">
            <a:extLst>
              <a:ext uri="{FF2B5EF4-FFF2-40B4-BE49-F238E27FC236}">
                <a16:creationId xmlns:a16="http://schemas.microsoft.com/office/drawing/2014/main" id="{FA6ABBFD-E055-16F5-776A-2C9ACAD70A82}"/>
              </a:ext>
            </a:extLst>
          </p:cNvPr>
          <p:cNvSpPr txBox="1">
            <a:spLocks/>
          </p:cNvSpPr>
          <p:nvPr/>
        </p:nvSpPr>
        <p:spPr>
          <a:xfrm flipH="1">
            <a:off x="1344533" y="1133464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E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9" name="Google Shape;173;p26">
            <a:extLst>
              <a:ext uri="{FF2B5EF4-FFF2-40B4-BE49-F238E27FC236}">
                <a16:creationId xmlns:a16="http://schemas.microsoft.com/office/drawing/2014/main" id="{E2B63152-ECDA-709D-A290-99CE6BCD40AA}"/>
              </a:ext>
            </a:extLst>
          </p:cNvPr>
          <p:cNvSpPr txBox="1">
            <a:spLocks/>
          </p:cNvSpPr>
          <p:nvPr/>
        </p:nvSpPr>
        <p:spPr>
          <a:xfrm flipH="1">
            <a:off x="1399943" y="2450727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T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13" name="Google Shape;173;p26">
            <a:extLst>
              <a:ext uri="{FF2B5EF4-FFF2-40B4-BE49-F238E27FC236}">
                <a16:creationId xmlns:a16="http://schemas.microsoft.com/office/drawing/2014/main" id="{988ADA9E-CEB6-CC55-B4D2-37615AF4ECD0}"/>
              </a:ext>
            </a:extLst>
          </p:cNvPr>
          <p:cNvSpPr txBox="1">
            <a:spLocks/>
          </p:cNvSpPr>
          <p:nvPr/>
        </p:nvSpPr>
        <p:spPr>
          <a:xfrm flipH="1">
            <a:off x="1353162" y="4000398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L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CEFDDEA2-8CF4-C1EA-000D-E8071A95AD07}"/>
              </a:ext>
            </a:extLst>
          </p:cNvPr>
          <p:cNvSpPr/>
          <p:nvPr/>
        </p:nvSpPr>
        <p:spPr>
          <a:xfrm rot="10800000">
            <a:off x="2100217" y="2530650"/>
            <a:ext cx="372458" cy="40348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527494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E3B0A00-6662-E051-C30E-86F41AF03FCF}"/>
              </a:ext>
            </a:extLst>
          </p:cNvPr>
          <p:cNvSpPr/>
          <p:nvPr/>
        </p:nvSpPr>
        <p:spPr>
          <a:xfrm>
            <a:off x="0" y="-21266"/>
            <a:ext cx="5898235" cy="51981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Plataforma de operaciones virtuales">
            <a:extLst>
              <a:ext uri="{FF2B5EF4-FFF2-40B4-BE49-F238E27FC236}">
                <a16:creationId xmlns:a16="http://schemas.microsoft.com/office/drawing/2014/main" id="{E5F7E60F-DA07-BDF6-E081-C90F3E918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493" y="1114912"/>
            <a:ext cx="1370300" cy="134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o hay ninguna descripción de la foto disponible.">
            <a:extLst>
              <a:ext uri="{FF2B5EF4-FFF2-40B4-BE49-F238E27FC236}">
                <a16:creationId xmlns:a16="http://schemas.microsoft.com/office/drawing/2014/main" id="{0267E5AA-5BDF-2C82-4D1A-73C19E06D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2" t="17984" r="21475" b="19744"/>
          <a:stretch/>
        </p:blipFill>
        <p:spPr bwMode="auto">
          <a:xfrm>
            <a:off x="3332498" y="3167857"/>
            <a:ext cx="1035878" cy="117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uede ser una imagen de texto que dice &quot;PERÚ DIGITAL&quot;">
            <a:extLst>
              <a:ext uri="{FF2B5EF4-FFF2-40B4-BE49-F238E27FC236}">
                <a16:creationId xmlns:a16="http://schemas.microsoft.com/office/drawing/2014/main" id="{FF2BD539-219B-1A29-1B7D-DACC0A594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" t="32018" r="9553" b="30336"/>
          <a:stretch/>
        </p:blipFill>
        <p:spPr bwMode="auto">
          <a:xfrm>
            <a:off x="4368376" y="1439449"/>
            <a:ext cx="1872291" cy="8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5891BEA-6523-2471-66F5-0E2EFABDC1C2}"/>
              </a:ext>
            </a:extLst>
          </p:cNvPr>
          <p:cNvSpPr/>
          <p:nvPr/>
        </p:nvSpPr>
        <p:spPr>
          <a:xfrm>
            <a:off x="6283893" y="1439449"/>
            <a:ext cx="1379330" cy="835624"/>
          </a:xfrm>
          <a:prstGeom prst="rect">
            <a:avLst/>
          </a:prstGeom>
          <a:solidFill>
            <a:srgbClr val="605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b="1" dirty="0"/>
              <a:t>Programa de</a:t>
            </a:r>
          </a:p>
          <a:p>
            <a:r>
              <a:rPr lang="es-PE" sz="1200" b="1" dirty="0"/>
              <a:t>alfabetización</a:t>
            </a:r>
          </a:p>
          <a:p>
            <a:r>
              <a:rPr lang="es-PE" sz="1200" b="1" dirty="0"/>
              <a:t>digital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629F83C-6AC0-A481-D3F8-4D14DAFCFCAE}"/>
              </a:ext>
            </a:extLst>
          </p:cNvPr>
          <p:cNvSpPr txBox="1"/>
          <p:nvPr/>
        </p:nvSpPr>
        <p:spPr>
          <a:xfrm>
            <a:off x="4555770" y="3292847"/>
            <a:ext cx="16490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5400" b="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skill</a:t>
            </a:r>
            <a:endParaRPr lang="es-PE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D92F40-17D5-3678-58AA-881E04EBD147}"/>
              </a:ext>
            </a:extLst>
          </p:cNvPr>
          <p:cNvSpPr txBox="1"/>
          <p:nvPr/>
        </p:nvSpPr>
        <p:spPr>
          <a:xfrm>
            <a:off x="4555771" y="2321581"/>
            <a:ext cx="2764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en articulación con instituciones públicas y privadas.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01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17468147-D680-4C27-919C-CADBE7A5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9" y="323676"/>
            <a:ext cx="1079298" cy="5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73;p26">
            <a:extLst>
              <a:ext uri="{FF2B5EF4-FFF2-40B4-BE49-F238E27FC236}">
                <a16:creationId xmlns:a16="http://schemas.microsoft.com/office/drawing/2014/main" id="{898B5531-6258-0EEC-51C1-457D888BC1B7}"/>
              </a:ext>
            </a:extLst>
          </p:cNvPr>
          <p:cNvSpPr txBox="1">
            <a:spLocks/>
          </p:cNvSpPr>
          <p:nvPr/>
        </p:nvSpPr>
        <p:spPr>
          <a:xfrm flipH="1">
            <a:off x="3996978" y="323676"/>
            <a:ext cx="1498200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400" b="1" dirty="0">
                <a:solidFill>
                  <a:schemeClr val="tx1"/>
                </a:solidFill>
              </a:rPr>
              <a:t>Temario</a:t>
            </a:r>
          </a:p>
          <a:p>
            <a:pPr marL="0" indent="0"/>
            <a:endParaRPr lang="es-ES" sz="2400" b="1" dirty="0">
              <a:solidFill>
                <a:schemeClr val="lt1"/>
              </a:solidFill>
            </a:endParaRPr>
          </a:p>
          <a:p>
            <a:pPr marL="0" indent="0"/>
            <a:endParaRPr lang="es-ES" sz="2400" b="1" dirty="0">
              <a:solidFill>
                <a:schemeClr val="lt1"/>
              </a:solidFill>
            </a:endParaRPr>
          </a:p>
        </p:txBody>
      </p:sp>
      <p:sp>
        <p:nvSpPr>
          <p:cNvPr id="11" name="Google Shape;173;p26">
            <a:extLst>
              <a:ext uri="{FF2B5EF4-FFF2-40B4-BE49-F238E27FC236}">
                <a16:creationId xmlns:a16="http://schemas.microsoft.com/office/drawing/2014/main" id="{C40E0CB8-3EB7-BFAF-BDFA-6D450FEAACF4}"/>
              </a:ext>
            </a:extLst>
          </p:cNvPr>
          <p:cNvSpPr txBox="1">
            <a:spLocks/>
          </p:cNvSpPr>
          <p:nvPr/>
        </p:nvSpPr>
        <p:spPr>
          <a:xfrm flipH="1">
            <a:off x="3756824" y="720625"/>
            <a:ext cx="1970233" cy="34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1800" dirty="0">
                <a:solidFill>
                  <a:schemeClr val="tx1"/>
                </a:solidFill>
              </a:rPr>
              <a:t>Nivel intermedio</a:t>
            </a:r>
          </a:p>
          <a:p>
            <a:pPr marL="0" indent="0"/>
            <a:endParaRPr lang="es-ES" sz="1800" dirty="0">
              <a:solidFill>
                <a:schemeClr val="lt1"/>
              </a:solidFill>
            </a:endParaRPr>
          </a:p>
          <a:p>
            <a:pPr marL="0" indent="0"/>
            <a:endParaRPr lang="es-ES" sz="1800" dirty="0">
              <a:solidFill>
                <a:schemeClr val="lt1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2C45308-4047-6959-EB0C-6F0BD472A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677707"/>
              </p:ext>
            </p:extLst>
          </p:nvPr>
        </p:nvGraphicFramePr>
        <p:xfrm>
          <a:off x="3471136" y="1416692"/>
          <a:ext cx="4626561" cy="2543472"/>
        </p:xfrm>
        <a:graphic>
          <a:graphicData uri="http://schemas.openxmlformats.org/drawingml/2006/table">
            <a:tbl>
              <a:tblPr/>
              <a:tblGrid>
                <a:gridCol w="1261789">
                  <a:extLst>
                    <a:ext uri="{9D8B030D-6E8A-4147-A177-3AD203B41FA5}">
                      <a16:colId xmlns:a16="http://schemas.microsoft.com/office/drawing/2014/main" val="3988118543"/>
                    </a:ext>
                  </a:extLst>
                </a:gridCol>
                <a:gridCol w="3364772">
                  <a:extLst>
                    <a:ext uri="{9D8B030D-6E8A-4147-A177-3AD203B41FA5}">
                      <a16:colId xmlns:a16="http://schemas.microsoft.com/office/drawing/2014/main" val="699345977"/>
                    </a:ext>
                  </a:extLst>
                </a:gridCol>
              </a:tblGrid>
              <a:tr h="211956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Sesión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Temario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32479"/>
                  </a:ext>
                </a:extLst>
              </a:tr>
              <a:tr h="211956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Semana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BI Service y Power BI Mobile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Registro de horas de actualización de dashboard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115411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Introducción a marcadores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212386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Creación de correo para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 </a:t>
                      </a:r>
                      <a:r>
                        <a:rPr lang="es-MX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883443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Publicar en Power BI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336797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Servicio Power BI Service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53983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Editar en </a:t>
                      </a:r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 </a:t>
                      </a:r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531514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Configuración de actualizaciones automáticas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24735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Exportar datos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625353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 Mobile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798160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Configuración de actualizaciones automáticas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924121"/>
                  </a:ext>
                </a:extLst>
              </a:tr>
              <a:tr h="21195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Proyecto IV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749830"/>
                  </a:ext>
                </a:extLst>
              </a:tr>
            </a:tbl>
          </a:graphicData>
        </a:graphic>
      </p:graphicFrame>
      <p:grpSp>
        <p:nvGrpSpPr>
          <p:cNvPr id="3" name="Grupo 2">
            <a:extLst>
              <a:ext uri="{FF2B5EF4-FFF2-40B4-BE49-F238E27FC236}">
                <a16:creationId xmlns:a16="http://schemas.microsoft.com/office/drawing/2014/main" id="{237A5397-216B-1600-F27F-1BB6511AB3E0}"/>
              </a:ext>
            </a:extLst>
          </p:cNvPr>
          <p:cNvGrpSpPr/>
          <p:nvPr/>
        </p:nvGrpSpPr>
        <p:grpSpPr>
          <a:xfrm>
            <a:off x="808074" y="1216935"/>
            <a:ext cx="406650" cy="3236812"/>
            <a:chOff x="808074" y="1216935"/>
            <a:chExt cx="406650" cy="323681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F61C87AA-938C-CC74-BB50-629BC17E4FC7}"/>
                </a:ext>
              </a:extLst>
            </p:cNvPr>
            <p:cNvSpPr/>
            <p:nvPr/>
          </p:nvSpPr>
          <p:spPr>
            <a:xfrm>
              <a:off x="985639" y="1387056"/>
              <a:ext cx="45719" cy="28278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D427FBA9-E48E-1DEA-928E-C104A726DB2C}"/>
                </a:ext>
              </a:extLst>
            </p:cNvPr>
            <p:cNvSpPr/>
            <p:nvPr/>
          </p:nvSpPr>
          <p:spPr>
            <a:xfrm>
              <a:off x="808074" y="1216935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38B2C81D-EC0D-1FB9-C5B8-D2DE95B672A3}"/>
                </a:ext>
              </a:extLst>
            </p:cNvPr>
            <p:cNvSpPr/>
            <p:nvPr/>
          </p:nvSpPr>
          <p:spPr>
            <a:xfrm>
              <a:off x="831952" y="2578442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D03B6C8B-36DB-2C39-18EA-5D18D4F8DBE3}"/>
                </a:ext>
              </a:extLst>
            </p:cNvPr>
            <p:cNvSpPr/>
            <p:nvPr/>
          </p:nvSpPr>
          <p:spPr>
            <a:xfrm>
              <a:off x="817112" y="4113505"/>
              <a:ext cx="382772" cy="34024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8" name="Google Shape;173;p26">
            <a:extLst>
              <a:ext uri="{FF2B5EF4-FFF2-40B4-BE49-F238E27FC236}">
                <a16:creationId xmlns:a16="http://schemas.microsoft.com/office/drawing/2014/main" id="{A613C89A-B747-73F5-DACF-DF05E3C3D702}"/>
              </a:ext>
            </a:extLst>
          </p:cNvPr>
          <p:cNvSpPr txBox="1">
            <a:spLocks/>
          </p:cNvSpPr>
          <p:nvPr/>
        </p:nvSpPr>
        <p:spPr>
          <a:xfrm flipH="1">
            <a:off x="1344533" y="1133464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E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9" name="Google Shape;173;p26">
            <a:extLst>
              <a:ext uri="{FF2B5EF4-FFF2-40B4-BE49-F238E27FC236}">
                <a16:creationId xmlns:a16="http://schemas.microsoft.com/office/drawing/2014/main" id="{35616C6D-3D20-0793-9A44-3CDD80E9D680}"/>
              </a:ext>
            </a:extLst>
          </p:cNvPr>
          <p:cNvSpPr txBox="1">
            <a:spLocks/>
          </p:cNvSpPr>
          <p:nvPr/>
        </p:nvSpPr>
        <p:spPr>
          <a:xfrm flipH="1">
            <a:off x="1399943" y="2450727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T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13" name="Google Shape;173;p26">
            <a:extLst>
              <a:ext uri="{FF2B5EF4-FFF2-40B4-BE49-F238E27FC236}">
                <a16:creationId xmlns:a16="http://schemas.microsoft.com/office/drawing/2014/main" id="{24173F6A-A245-3401-A5F6-552F0190F403}"/>
              </a:ext>
            </a:extLst>
          </p:cNvPr>
          <p:cNvSpPr txBox="1">
            <a:spLocks/>
          </p:cNvSpPr>
          <p:nvPr/>
        </p:nvSpPr>
        <p:spPr>
          <a:xfrm flipH="1">
            <a:off x="1353162" y="4000398"/>
            <a:ext cx="500216" cy="5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ES" sz="2800" b="1" dirty="0">
                <a:solidFill>
                  <a:schemeClr val="tx1"/>
                </a:solidFill>
                <a:latin typeface="Nunito Sans" pitchFamily="2" charset="0"/>
              </a:rPr>
              <a:t>L</a:t>
            </a: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  <a:p>
            <a:pPr marL="0" indent="0"/>
            <a:endParaRPr lang="es-ES" sz="2800" b="1" dirty="0">
              <a:solidFill>
                <a:schemeClr val="lt1"/>
              </a:solidFill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AA51062C-8DDA-0CDC-48FA-AA8D90B2D190}"/>
              </a:ext>
            </a:extLst>
          </p:cNvPr>
          <p:cNvSpPr/>
          <p:nvPr/>
        </p:nvSpPr>
        <p:spPr>
          <a:xfrm rot="10800000">
            <a:off x="2175182" y="4113505"/>
            <a:ext cx="372458" cy="40348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76564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2576028" y="2035482"/>
            <a:ext cx="6036344" cy="1294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INSTALAR </a:t>
            </a:r>
            <a:br>
              <a:rPr lang="en" sz="4000" dirty="0"/>
            </a:br>
            <a:r>
              <a:rPr lang="en" sz="4000" dirty="0"/>
              <a:t>POWER BI DESKTOP</a:t>
            </a:r>
            <a:endParaRPr sz="4000" dirty="0"/>
          </a:p>
        </p:txBody>
      </p:sp>
      <p:pic>
        <p:nvPicPr>
          <p:cNvPr id="12" name="Picture 4" descr="Ins-Power BI - Ingeniería de los Sistemas Sociales - UVa">
            <a:extLst>
              <a:ext uri="{FF2B5EF4-FFF2-40B4-BE49-F238E27FC236}">
                <a16:creationId xmlns:a16="http://schemas.microsoft.com/office/drawing/2014/main" id="{DF0E0DE3-BE3C-4DC4-AC95-7EBFC901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11" y="750143"/>
            <a:ext cx="1172240" cy="11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65;p34">
            <a:extLst>
              <a:ext uri="{FF2B5EF4-FFF2-40B4-BE49-F238E27FC236}">
                <a16:creationId xmlns:a16="http://schemas.microsoft.com/office/drawing/2014/main" id="{C35AF2AB-A8AA-43FC-8D0E-02A417DDB670}"/>
              </a:ext>
            </a:extLst>
          </p:cNvPr>
          <p:cNvSpPr txBox="1">
            <a:spLocks/>
          </p:cNvSpPr>
          <p:nvPr/>
        </p:nvSpPr>
        <p:spPr>
          <a:xfrm>
            <a:off x="2791598" y="1187339"/>
            <a:ext cx="1884626" cy="84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44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2406088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B4C629B-56C4-402C-923E-19110543EAE7}"/>
              </a:ext>
            </a:extLst>
          </p:cNvPr>
          <p:cNvSpPr txBox="1"/>
          <p:nvPr/>
        </p:nvSpPr>
        <p:spPr>
          <a:xfrm>
            <a:off x="2219546" y="4628063"/>
            <a:ext cx="6568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Fuente: https://learn.microsoft.com/es-es/power-bi/fundamentals/desktop-get-the-desktop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7AAE442-053C-824E-FE45-AEF2ECB3ECD5}"/>
              </a:ext>
            </a:extLst>
          </p:cNvPr>
          <p:cNvSpPr txBox="1"/>
          <p:nvPr/>
        </p:nvSpPr>
        <p:spPr>
          <a:xfrm>
            <a:off x="3063875" y="1605584"/>
            <a:ext cx="55467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Windows 8.1/ Windows Server 2012 R2 o posterior (Power BI Desktop ya no se admite en Windows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/>
              <a:t>Memoria (RAM): </a:t>
            </a:r>
            <a:r>
              <a:rPr lang="es-MX" dirty="0"/>
              <a:t>Al menos 2 GB disponible; se recomienda 4 GB o más.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/>
              <a:t>Pantalla: </a:t>
            </a:r>
            <a:r>
              <a:rPr lang="es-MX" dirty="0"/>
              <a:t>se necesita al menos 1440x900 o 1600x900 (16:9). No se admiten resoluciones inferiores a 1024x768 o 1280x800, ya que ciertos controles (por ejemplo, para cerrar la pantalla de inicio) solo se muestran en resoluciones superiores a estas.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/>
              <a:t>CPU: </a:t>
            </a:r>
            <a:r>
              <a:rPr lang="es-MX" dirty="0"/>
              <a:t>se recomienda un procesador de 64 bits (x64) a 1 gigahercio (GHz) o superior.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D023B0-8D24-AB50-6137-554C780309D3}"/>
              </a:ext>
            </a:extLst>
          </p:cNvPr>
          <p:cNvSpPr txBox="1"/>
          <p:nvPr/>
        </p:nvSpPr>
        <p:spPr>
          <a:xfrm>
            <a:off x="3151297" y="956119"/>
            <a:ext cx="4705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/>
              <a:t>Requisitos mínimos</a:t>
            </a:r>
          </a:p>
        </p:txBody>
      </p:sp>
    </p:spTree>
    <p:extLst>
      <p:ext uri="{BB962C8B-B14F-4D97-AF65-F5344CB8AC3E}">
        <p14:creationId xmlns:p14="http://schemas.microsoft.com/office/powerpoint/2010/main" val="610234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3C3C35-3B56-48E4-A028-65018CEA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3" y="159141"/>
            <a:ext cx="8442251" cy="28928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EAA57F-DE81-4042-93E1-E5D4E1684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24"/>
          <a:stretch/>
        </p:blipFill>
        <p:spPr>
          <a:xfrm>
            <a:off x="495433" y="3256056"/>
            <a:ext cx="8318958" cy="1638016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6D0EAA23-8B39-491E-8B49-9D14E2A25C10}"/>
              </a:ext>
            </a:extLst>
          </p:cNvPr>
          <p:cNvSpPr/>
          <p:nvPr/>
        </p:nvSpPr>
        <p:spPr>
          <a:xfrm rot="19346295">
            <a:off x="1938776" y="2785088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3F5AC49-6EF1-4357-9D53-AF24C70E0C02}"/>
              </a:ext>
            </a:extLst>
          </p:cNvPr>
          <p:cNvSpPr/>
          <p:nvPr/>
        </p:nvSpPr>
        <p:spPr>
          <a:xfrm rot="19346295">
            <a:off x="4237075" y="4259505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1012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827627-ED09-492C-AE46-09D347619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9" y="623773"/>
            <a:ext cx="8569842" cy="3895953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77646DC-D5F9-482D-9646-0604853AB8AC}"/>
              </a:ext>
            </a:extLst>
          </p:cNvPr>
          <p:cNvSpPr/>
          <p:nvPr/>
        </p:nvSpPr>
        <p:spPr>
          <a:xfrm rot="19346295">
            <a:off x="6202432" y="2422926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589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 txBox="1">
            <a:spLocks noGrp="1"/>
          </p:cNvSpPr>
          <p:nvPr>
            <p:ph type="ctrTitle"/>
          </p:nvPr>
        </p:nvSpPr>
        <p:spPr>
          <a:xfrm flipH="1">
            <a:off x="4976036" y="1521305"/>
            <a:ext cx="2366641" cy="1319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Entorno de trabajo y carga del modelo de datos</a:t>
            </a:r>
            <a:endParaRPr sz="2000" b="1" dirty="0"/>
          </a:p>
        </p:txBody>
      </p:sp>
      <p:pic>
        <p:nvPicPr>
          <p:cNvPr id="15" name="Picture 4" descr="Ins-Power BI - Ingeniería de los Sistemas Sociales - UVa">
            <a:extLst>
              <a:ext uri="{FF2B5EF4-FFF2-40B4-BE49-F238E27FC236}">
                <a16:creationId xmlns:a16="http://schemas.microsoft.com/office/drawing/2014/main" id="{BB6C4B76-87D1-4219-8073-837508531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4146" r="10823" b="31490"/>
          <a:stretch/>
        </p:blipFill>
        <p:spPr bwMode="auto">
          <a:xfrm>
            <a:off x="6387265" y="3006235"/>
            <a:ext cx="914401" cy="7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65;p34">
            <a:extLst>
              <a:ext uri="{FF2B5EF4-FFF2-40B4-BE49-F238E27FC236}">
                <a16:creationId xmlns:a16="http://schemas.microsoft.com/office/drawing/2014/main" id="{F3FBB391-3854-4D42-90FC-D46DC5B3B982}"/>
              </a:ext>
            </a:extLst>
          </p:cNvPr>
          <p:cNvSpPr txBox="1">
            <a:spLocks/>
          </p:cNvSpPr>
          <p:nvPr/>
        </p:nvSpPr>
        <p:spPr>
          <a:xfrm>
            <a:off x="5444952" y="788885"/>
            <a:ext cx="1884626" cy="84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r"/>
            <a:r>
              <a:rPr lang="en" sz="4400" dirty="0"/>
              <a:t>05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E422CC-C607-4822-9D1A-00920E38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914"/>
            <a:ext cx="9144000" cy="4873672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58BDBA8-40AA-4BCA-A040-172059E71D94}"/>
              </a:ext>
            </a:extLst>
          </p:cNvPr>
          <p:cNvSpPr/>
          <p:nvPr/>
        </p:nvSpPr>
        <p:spPr>
          <a:xfrm rot="19346295">
            <a:off x="6829753" y="490576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5D2CDE-0E0B-4C2D-AC0C-669CB46025A0}"/>
              </a:ext>
            </a:extLst>
          </p:cNvPr>
          <p:cNvSpPr/>
          <p:nvPr/>
        </p:nvSpPr>
        <p:spPr>
          <a:xfrm rot="19346295">
            <a:off x="421864" y="1940149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423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2094616" y="398750"/>
            <a:ext cx="4763151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ENTORNO DE TRABAJO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CONECTAR CON LOS DATOS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49424" y="2578373"/>
            <a:ext cx="170408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REALIZAR AJUSTES Y TRANSFORMACIONES EN LAS CONSULTAS A ORIGENES DE DATOS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CARGAR EL MODELO DE DATOS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276725" y="4059344"/>
            <a:ext cx="196499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CREAR LAS EXPRESIONES PARA MEDIDAS QUE PERMITAN SATISFACER TODOS LOS REQUISITOS DEL NEGOCIO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100952" y="3842287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CREAR LOS INFORMES</a:t>
            </a:r>
            <a:endParaRPr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4DB23554-B0EA-4D75-801F-625AFA5A5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00" y="795256"/>
            <a:ext cx="1965000" cy="98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613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4F5D50-5AD9-482D-9497-AC5F023F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58"/>
            <a:ext cx="9144000" cy="4812984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24B19AA-E9F6-4BB5-9204-1B6774E90AF7}"/>
              </a:ext>
            </a:extLst>
          </p:cNvPr>
          <p:cNvSpPr/>
          <p:nvPr/>
        </p:nvSpPr>
        <p:spPr>
          <a:xfrm rot="13011880">
            <a:off x="3879834" y="1286639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1F97CD-4018-4947-B3C6-1D0A84FFB0B6}"/>
              </a:ext>
            </a:extLst>
          </p:cNvPr>
          <p:cNvSpPr/>
          <p:nvPr/>
        </p:nvSpPr>
        <p:spPr>
          <a:xfrm>
            <a:off x="4583438" y="1491835"/>
            <a:ext cx="1955587" cy="6399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1. Banda superior de menú de opciones con varias fichas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E0C9AF1-7BE0-49C3-B884-7796163C4FB7}"/>
              </a:ext>
            </a:extLst>
          </p:cNvPr>
          <p:cNvSpPr/>
          <p:nvPr/>
        </p:nvSpPr>
        <p:spPr>
          <a:xfrm>
            <a:off x="986492" y="1713111"/>
            <a:ext cx="991971" cy="4093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2. Panel izquierdo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B033112-A01D-495F-A74D-A139343B66FC}"/>
              </a:ext>
            </a:extLst>
          </p:cNvPr>
          <p:cNvSpPr/>
          <p:nvPr/>
        </p:nvSpPr>
        <p:spPr>
          <a:xfrm rot="12272652">
            <a:off x="285084" y="1381500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3167E7E-8D9B-4B60-9F75-D27D1249D064}"/>
              </a:ext>
            </a:extLst>
          </p:cNvPr>
          <p:cNvSpPr/>
          <p:nvPr/>
        </p:nvSpPr>
        <p:spPr>
          <a:xfrm>
            <a:off x="1943819" y="4003085"/>
            <a:ext cx="1110467" cy="211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3. Páginas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A39EBC34-F60A-4D6C-A35C-53535484BA13}"/>
              </a:ext>
            </a:extLst>
          </p:cNvPr>
          <p:cNvSpPr/>
          <p:nvPr/>
        </p:nvSpPr>
        <p:spPr>
          <a:xfrm rot="8438423">
            <a:off x="1255555" y="4230399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32CC2FA-FD85-4308-804E-CC45AA29D54B}"/>
              </a:ext>
            </a:extLst>
          </p:cNvPr>
          <p:cNvSpPr/>
          <p:nvPr/>
        </p:nvSpPr>
        <p:spPr>
          <a:xfrm>
            <a:off x="833352" y="2205156"/>
            <a:ext cx="1110467" cy="63999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Informes</a:t>
            </a:r>
          </a:p>
          <a:p>
            <a:pPr algn="ctr"/>
            <a:r>
              <a:rPr lang="es-PE" dirty="0"/>
              <a:t>Datos</a:t>
            </a:r>
          </a:p>
          <a:p>
            <a:pPr algn="ctr"/>
            <a:r>
              <a:rPr lang="es-PE" dirty="0"/>
              <a:t>Relaciones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9E938AD-1D02-447D-A479-36AA2D83C083}"/>
              </a:ext>
            </a:extLst>
          </p:cNvPr>
          <p:cNvSpPr/>
          <p:nvPr/>
        </p:nvSpPr>
        <p:spPr>
          <a:xfrm>
            <a:off x="3626508" y="3640649"/>
            <a:ext cx="1426368" cy="236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4. Panel central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AC6D6E-1ACB-4338-B31F-AFC5147FF064}"/>
              </a:ext>
            </a:extLst>
          </p:cNvPr>
          <p:cNvSpPr/>
          <p:nvPr/>
        </p:nvSpPr>
        <p:spPr>
          <a:xfrm>
            <a:off x="6071591" y="3329217"/>
            <a:ext cx="1426368" cy="639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Filtros</a:t>
            </a:r>
          </a:p>
          <a:p>
            <a:pPr algn="ctr"/>
            <a:r>
              <a:rPr lang="es-PE" dirty="0"/>
              <a:t>Visualizaciones</a:t>
            </a:r>
          </a:p>
          <a:p>
            <a:pPr algn="ctr"/>
            <a:r>
              <a:rPr lang="es-PE" dirty="0"/>
              <a:t>Campos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B1851B5F-BD11-4B63-B40F-07C86565FC32}"/>
              </a:ext>
            </a:extLst>
          </p:cNvPr>
          <p:cNvSpPr/>
          <p:nvPr/>
        </p:nvSpPr>
        <p:spPr>
          <a:xfrm rot="18912162">
            <a:off x="6821537" y="2339668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0543FF9-D87B-4581-A713-6BEA4EDDDF33}"/>
              </a:ext>
            </a:extLst>
          </p:cNvPr>
          <p:cNvSpPr/>
          <p:nvPr/>
        </p:nvSpPr>
        <p:spPr>
          <a:xfrm>
            <a:off x="6081822" y="2845150"/>
            <a:ext cx="1405907" cy="3953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5. </a:t>
            </a:r>
            <a:r>
              <a:rPr lang="es-PE"/>
              <a:t>Panel derecho</a:t>
            </a:r>
            <a:endParaRPr lang="es-PE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BCB5599F-A073-48C2-8FC5-7610B9CCAF68}"/>
              </a:ext>
            </a:extLst>
          </p:cNvPr>
          <p:cNvSpPr/>
          <p:nvPr/>
        </p:nvSpPr>
        <p:spPr>
          <a:xfrm rot="5206520">
            <a:off x="4235496" y="4020819"/>
            <a:ext cx="355820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3925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72BC3F-75BD-477B-B865-A80A53112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362"/>
            <a:ext cx="9144000" cy="4598776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A7288D9-A195-49F1-B3D6-4117B870CA81}"/>
              </a:ext>
            </a:extLst>
          </p:cNvPr>
          <p:cNvSpPr/>
          <p:nvPr/>
        </p:nvSpPr>
        <p:spPr>
          <a:xfrm rot="9216212">
            <a:off x="6080590" y="2422927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7DCB7B7-1BA7-42CB-B2FF-754AA3E870C2}"/>
              </a:ext>
            </a:extLst>
          </p:cNvPr>
          <p:cNvSpPr/>
          <p:nvPr/>
        </p:nvSpPr>
        <p:spPr>
          <a:xfrm>
            <a:off x="6781685" y="1887693"/>
            <a:ext cx="1258905" cy="5191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Hacer clic y descargar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AE029AB4-9655-4015-A065-ABB384A0E934}"/>
              </a:ext>
            </a:extLst>
          </p:cNvPr>
          <p:cNvSpPr/>
          <p:nvPr/>
        </p:nvSpPr>
        <p:spPr>
          <a:xfrm rot="10800000">
            <a:off x="4407999" y="240503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FA05F-D64E-4480-A1ED-E5C6C688A98F}"/>
              </a:ext>
            </a:extLst>
          </p:cNvPr>
          <p:cNvSpPr txBox="1"/>
          <p:nvPr/>
        </p:nvSpPr>
        <p:spPr>
          <a:xfrm>
            <a:off x="1355651" y="4876248"/>
            <a:ext cx="693774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1200" b="1" dirty="0">
                <a:latin typeface="Calibri" panose="020F0502020204030204" pitchFamily="34" charset="0"/>
                <a:cs typeface="Calibri" panose="020F0502020204030204" pitchFamily="34" charset="0"/>
              </a:rPr>
              <a:t>Excel para muestra: </a:t>
            </a:r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https://docs.microsoft.com/en-us/power-bi/create-reports/sample-financial-download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F5E866B9-D56F-4944-A48B-71BFA14B5209}"/>
              </a:ext>
            </a:extLst>
          </p:cNvPr>
          <p:cNvSpPr/>
          <p:nvPr/>
        </p:nvSpPr>
        <p:spPr>
          <a:xfrm rot="9216212">
            <a:off x="8202286" y="4577153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9169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55;p25">
            <a:extLst>
              <a:ext uri="{FF2B5EF4-FFF2-40B4-BE49-F238E27FC236}">
                <a16:creationId xmlns:a16="http://schemas.microsoft.com/office/drawing/2014/main" id="{C4A80027-2E76-745A-088B-722BE4135E17}"/>
              </a:ext>
            </a:extLst>
          </p:cNvPr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272902" y="940340"/>
            <a:ext cx="3652849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Alejandro Gómez-Sánchez Vergaray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285602" y="1843055"/>
            <a:ext cx="3929299" cy="2799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dirty="0">
                <a:solidFill>
                  <a:schemeClr val="lt1"/>
                </a:solidFill>
              </a:rPr>
              <a:t>Soy </a:t>
            </a:r>
            <a:r>
              <a:rPr lang="es-PE" sz="1300" dirty="0"/>
              <a:t>d</a:t>
            </a:r>
            <a:r>
              <a:rPr lang="es-PE" sz="1300" dirty="0">
                <a:solidFill>
                  <a:schemeClr val="lt1"/>
                </a:solidFill>
              </a:rPr>
              <a:t>esarrollador de </a:t>
            </a:r>
            <a:r>
              <a:rPr lang="es-PE" sz="1300" dirty="0" err="1">
                <a:solidFill>
                  <a:schemeClr val="lt1"/>
                </a:solidFill>
              </a:rPr>
              <a:t>Power</a:t>
            </a:r>
            <a:r>
              <a:rPr lang="es-PE" sz="1300" dirty="0">
                <a:solidFill>
                  <a:schemeClr val="lt1"/>
                </a:solidFill>
              </a:rPr>
              <a:t> BI y analista </a:t>
            </a:r>
            <a:r>
              <a:rPr lang="es-PE" sz="1300" dirty="0"/>
              <a:t>s</a:t>
            </a:r>
            <a:r>
              <a:rPr lang="es-PE" sz="1300" dirty="0">
                <a:solidFill>
                  <a:schemeClr val="lt1"/>
                </a:solidFill>
              </a:rPr>
              <a:t>enior</a:t>
            </a:r>
            <a:r>
              <a:rPr lang="es-MX" sz="1300" dirty="0">
                <a:solidFill>
                  <a:schemeClr val="lt1"/>
                </a:solidFill>
              </a:rPr>
              <a:t> en </a:t>
            </a:r>
            <a:r>
              <a:rPr lang="es-MX" sz="1300" b="1" dirty="0">
                <a:solidFill>
                  <a:schemeClr val="lt1"/>
                </a:solidFill>
              </a:rPr>
              <a:t>Métrica 23.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300" dirty="0">
                <a:solidFill>
                  <a:schemeClr val="lt1"/>
                </a:solidFill>
              </a:rPr>
              <a:t>He desarrollado y construido </a:t>
            </a:r>
            <a:r>
              <a:rPr lang="es-MX" sz="1300" dirty="0" err="1">
                <a:solidFill>
                  <a:schemeClr val="lt1"/>
                </a:solidFill>
              </a:rPr>
              <a:t>dashboards</a:t>
            </a:r>
            <a:r>
              <a:rPr lang="es-MX" sz="1300" dirty="0">
                <a:solidFill>
                  <a:schemeClr val="lt1"/>
                </a:solidFill>
              </a:rPr>
              <a:t> en </a:t>
            </a:r>
            <a:r>
              <a:rPr lang="es-MX" sz="1300" dirty="0" err="1">
                <a:solidFill>
                  <a:schemeClr val="lt1"/>
                </a:solidFill>
              </a:rPr>
              <a:t>Power</a:t>
            </a:r>
            <a:r>
              <a:rPr lang="es-MX" sz="1300" dirty="0">
                <a:solidFill>
                  <a:schemeClr val="lt1"/>
                </a:solidFill>
              </a:rPr>
              <a:t> BI, y </a:t>
            </a:r>
            <a:r>
              <a:rPr lang="es-PE" sz="1300" dirty="0"/>
              <a:t>l</a:t>
            </a:r>
            <a:r>
              <a:rPr lang="es-PE" sz="1300" dirty="0">
                <a:solidFill>
                  <a:schemeClr val="lt1"/>
                </a:solidFill>
              </a:rPr>
              <a:t>iderado el análisis de la captación de prospectos para proyectos de Latinoamérica.</a:t>
            </a:r>
            <a:endParaRPr lang="es-MX" sz="13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3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</a:endParaRPr>
          </a:p>
        </p:txBody>
      </p:sp>
      <p:pic>
        <p:nvPicPr>
          <p:cNvPr id="6" name="Picture 4" descr="Ins-Power BI - Ingeniería de los Sistemas Sociales - UVa">
            <a:extLst>
              <a:ext uri="{FF2B5EF4-FFF2-40B4-BE49-F238E27FC236}">
                <a16:creationId xmlns:a16="http://schemas.microsoft.com/office/drawing/2014/main" id="{922BBB22-F4A2-43EC-8545-D3909C6FF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554" r="2972" b="-830"/>
          <a:stretch/>
        </p:blipFill>
        <p:spPr bwMode="auto">
          <a:xfrm>
            <a:off x="1648123" y="348509"/>
            <a:ext cx="898766" cy="97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C3E29D-4858-B01E-8EB3-AA63E87EB9EE}"/>
              </a:ext>
            </a:extLst>
          </p:cNvPr>
          <p:cNvSpPr txBox="1"/>
          <p:nvPr/>
        </p:nvSpPr>
        <p:spPr>
          <a:xfrm>
            <a:off x="675326" y="4254269"/>
            <a:ext cx="3046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bg1"/>
                </a:solidFill>
              </a:rPr>
              <a:t>/</a:t>
            </a:r>
            <a:r>
              <a:rPr lang="es-PE" sz="1200" dirty="0" err="1">
                <a:solidFill>
                  <a:schemeClr val="bg1"/>
                </a:solidFill>
              </a:rPr>
              <a:t>alejandroarturogómezsánchezvergaray</a:t>
            </a:r>
            <a:r>
              <a:rPr lang="es-PE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 descr="Linkedin - Iconos gratis de redes sociales">
            <a:extLst>
              <a:ext uri="{FF2B5EF4-FFF2-40B4-BE49-F238E27FC236}">
                <a16:creationId xmlns:a16="http://schemas.microsoft.com/office/drawing/2014/main" id="{DAA6A989-E0A3-122D-C420-BF2026A76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6" y="4260802"/>
            <a:ext cx="279991" cy="27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93EDD11-DE31-AFD6-92B9-4F07D45F6E00}"/>
              </a:ext>
            </a:extLst>
          </p:cNvPr>
          <p:cNvSpPr txBox="1"/>
          <p:nvPr/>
        </p:nvSpPr>
        <p:spPr>
          <a:xfrm>
            <a:off x="675326" y="4648782"/>
            <a:ext cx="27058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 dirty="0">
                <a:solidFill>
                  <a:schemeClr val="bg1"/>
                </a:solidFill>
              </a:rPr>
              <a:t>agomezsanchez@metrica23.com</a:t>
            </a:r>
          </a:p>
        </p:txBody>
      </p:sp>
      <p:pic>
        <p:nvPicPr>
          <p:cNvPr id="1030" name="Picture 6" descr="Email Logo PNG Fondo de Clipart | PNG Play">
            <a:extLst>
              <a:ext uri="{FF2B5EF4-FFF2-40B4-BE49-F238E27FC236}">
                <a16:creationId xmlns:a16="http://schemas.microsoft.com/office/drawing/2014/main" id="{0D774DB2-B8A1-971B-2536-491A8F504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8" y="4648783"/>
            <a:ext cx="276999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Un hombre con una camisa de color morado&#10;&#10;Descripción generada automáticamente">
            <a:extLst>
              <a:ext uri="{FF2B5EF4-FFF2-40B4-BE49-F238E27FC236}">
                <a16:creationId xmlns:a16="http://schemas.microsoft.com/office/drawing/2014/main" id="{F528A638-7584-37CF-720D-947B9FBEA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963" y="15025"/>
            <a:ext cx="77143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8834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7213AC-DBAB-442C-A1E4-231BE4EF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35"/>
            <a:ext cx="9144000" cy="487323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A7288D9-A195-49F1-B3D6-4117B870CA81}"/>
              </a:ext>
            </a:extLst>
          </p:cNvPr>
          <p:cNvSpPr/>
          <p:nvPr/>
        </p:nvSpPr>
        <p:spPr>
          <a:xfrm rot="12439417">
            <a:off x="2720700" y="443986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AE029AB4-9655-4015-A065-ABB384A0E934}"/>
              </a:ext>
            </a:extLst>
          </p:cNvPr>
          <p:cNvSpPr/>
          <p:nvPr/>
        </p:nvSpPr>
        <p:spPr>
          <a:xfrm rot="3515793">
            <a:off x="580278" y="1093351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FA05F-D64E-4480-A1ED-E5C6C688A98F}"/>
              </a:ext>
            </a:extLst>
          </p:cNvPr>
          <p:cNvSpPr txBox="1"/>
          <p:nvPr/>
        </p:nvSpPr>
        <p:spPr>
          <a:xfrm>
            <a:off x="1355651" y="4876248"/>
            <a:ext cx="693774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1200" b="1" dirty="0">
                <a:latin typeface="Calibri" panose="020F0502020204030204" pitchFamily="34" charset="0"/>
                <a:cs typeface="Calibri" panose="020F0502020204030204" pitchFamily="34" charset="0"/>
              </a:rPr>
              <a:t>Excel para muestra: </a:t>
            </a:r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https://docs.microsoft.com/en-us/power-bi/create-reports/sample-financial-download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F5E866B9-D56F-4944-A48B-71BFA14B5209}"/>
              </a:ext>
            </a:extLst>
          </p:cNvPr>
          <p:cNvSpPr/>
          <p:nvPr/>
        </p:nvSpPr>
        <p:spPr>
          <a:xfrm rot="9216212">
            <a:off x="1121002" y="4398123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CC9C330-D309-40D6-A019-19362270F05C}"/>
              </a:ext>
            </a:extLst>
          </p:cNvPr>
          <p:cNvSpPr/>
          <p:nvPr/>
        </p:nvSpPr>
        <p:spPr>
          <a:xfrm>
            <a:off x="1822097" y="3889839"/>
            <a:ext cx="1258905" cy="5191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Nombre de pestaña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A16FB33-01F5-4563-B0E8-A36101ED4888}"/>
              </a:ext>
            </a:extLst>
          </p:cNvPr>
          <p:cNvSpPr/>
          <p:nvPr/>
        </p:nvSpPr>
        <p:spPr>
          <a:xfrm>
            <a:off x="3452757" y="878762"/>
            <a:ext cx="1258905" cy="5191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Nombre de archivo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5FBE1F2-BC24-4989-AC05-512A0F7BB941}"/>
              </a:ext>
            </a:extLst>
          </p:cNvPr>
          <p:cNvSpPr/>
          <p:nvPr/>
        </p:nvSpPr>
        <p:spPr>
          <a:xfrm>
            <a:off x="712841" y="379811"/>
            <a:ext cx="1258905" cy="5191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Nombres de columnas</a:t>
            </a:r>
          </a:p>
        </p:txBody>
      </p:sp>
    </p:spTree>
    <p:extLst>
      <p:ext uri="{BB962C8B-B14F-4D97-AF65-F5344CB8AC3E}">
        <p14:creationId xmlns:p14="http://schemas.microsoft.com/office/powerpoint/2010/main" val="3678991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783FF9-837C-409F-AB42-9E6F7701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A7288D9-A195-49F1-B3D6-4117B870CA81}"/>
              </a:ext>
            </a:extLst>
          </p:cNvPr>
          <p:cNvSpPr/>
          <p:nvPr/>
        </p:nvSpPr>
        <p:spPr>
          <a:xfrm rot="12439417">
            <a:off x="4845445" y="1379306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52737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783FF9-837C-409F-AB42-9E6F7701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A7288D9-A195-49F1-B3D6-4117B870CA81}"/>
              </a:ext>
            </a:extLst>
          </p:cNvPr>
          <p:cNvSpPr/>
          <p:nvPr/>
        </p:nvSpPr>
        <p:spPr>
          <a:xfrm rot="12439417">
            <a:off x="1687575" y="3856691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597B6F-4537-4878-9520-287948582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26" y="653104"/>
            <a:ext cx="3514089" cy="3837291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7BC00E8-45F6-4EE5-9503-57D84CAD0132}"/>
              </a:ext>
            </a:extLst>
          </p:cNvPr>
          <p:cNvSpPr/>
          <p:nvPr/>
        </p:nvSpPr>
        <p:spPr>
          <a:xfrm rot="12439417">
            <a:off x="2254645" y="1275119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16EB9529-F1D9-4AD2-A8E1-64095E088A16}"/>
              </a:ext>
            </a:extLst>
          </p:cNvPr>
          <p:cNvSpPr/>
          <p:nvPr/>
        </p:nvSpPr>
        <p:spPr>
          <a:xfrm rot="12439417">
            <a:off x="5663741" y="1275119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8C5D4AA-045B-41B7-9A52-23854CC9F405}"/>
              </a:ext>
            </a:extLst>
          </p:cNvPr>
          <p:cNvSpPr/>
          <p:nvPr/>
        </p:nvSpPr>
        <p:spPr>
          <a:xfrm>
            <a:off x="1265274" y="4291467"/>
            <a:ext cx="7481630" cy="7606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La gama de alternativas para importar datos es muy extensa y entre ellas resaltan como fuentes de datos: Excel, SQL Server, MySQL, AWS </a:t>
            </a:r>
            <a:r>
              <a:rPr lang="es-PE" dirty="0" err="1"/>
              <a:t>Redshift</a:t>
            </a:r>
            <a:r>
              <a:rPr lang="es-PE" dirty="0"/>
              <a:t>, SAP, Google </a:t>
            </a:r>
            <a:r>
              <a:rPr lang="es-PE" dirty="0" err="1"/>
              <a:t>BigQuery</a:t>
            </a:r>
            <a:r>
              <a:rPr lang="es-PE" dirty="0"/>
              <a:t>, Azure SQL </a:t>
            </a:r>
            <a:r>
              <a:rPr lang="es-PE" dirty="0" err="1"/>
              <a:t>Database</a:t>
            </a:r>
            <a:r>
              <a:rPr lang="es-PE" dirty="0"/>
              <a:t>, </a:t>
            </a:r>
            <a:r>
              <a:rPr lang="es-PE" dirty="0" err="1"/>
              <a:t>Analytics</a:t>
            </a:r>
            <a:r>
              <a:rPr lang="es-PE" dirty="0"/>
              <a:t>, web, Salesforce, entre otros.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DC29C92-A2B5-4543-8C03-12DD2E08D496}"/>
              </a:ext>
            </a:extLst>
          </p:cNvPr>
          <p:cNvSpPr/>
          <p:nvPr/>
        </p:nvSpPr>
        <p:spPr>
          <a:xfrm>
            <a:off x="3043226" y="166729"/>
            <a:ext cx="2427364" cy="2859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Obtención de datos</a:t>
            </a:r>
          </a:p>
        </p:txBody>
      </p:sp>
    </p:spTree>
    <p:extLst>
      <p:ext uri="{BB962C8B-B14F-4D97-AF65-F5344CB8AC3E}">
        <p14:creationId xmlns:p14="http://schemas.microsoft.com/office/powerpoint/2010/main" val="2309076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5E96CD8-2F3B-4339-AEC6-107AC4434943}"/>
              </a:ext>
            </a:extLst>
          </p:cNvPr>
          <p:cNvSpPr/>
          <p:nvPr/>
        </p:nvSpPr>
        <p:spPr>
          <a:xfrm>
            <a:off x="0" y="0"/>
            <a:ext cx="3827721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58F310-6C0B-44E7-BD7D-9F716640D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4" y="132582"/>
            <a:ext cx="7963786" cy="447744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20F8366-26A1-44D4-8413-17C01CF82B8F}"/>
              </a:ext>
            </a:extLst>
          </p:cNvPr>
          <p:cNvSpPr/>
          <p:nvPr/>
        </p:nvSpPr>
        <p:spPr>
          <a:xfrm>
            <a:off x="398721" y="4553717"/>
            <a:ext cx="8612372" cy="4572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Una de las ventajas que tiene Power BI es la gran cantidad de conectores que maneja. Podemos conectarnos a casi todos los orígenes de datos que existe como una base SQL en Azure o una hoja de cálculo en Google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Sheets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endParaRPr lang="es-P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636BECF-5A29-45A5-8BF5-F08CB955FFBA}"/>
              </a:ext>
            </a:extLst>
          </p:cNvPr>
          <p:cNvSpPr/>
          <p:nvPr/>
        </p:nvSpPr>
        <p:spPr>
          <a:xfrm>
            <a:off x="3337053" y="-10396"/>
            <a:ext cx="2427364" cy="2859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Obtención de datos</a:t>
            </a:r>
          </a:p>
        </p:txBody>
      </p:sp>
    </p:spTree>
    <p:extLst>
      <p:ext uri="{BB962C8B-B14F-4D97-AF65-F5344CB8AC3E}">
        <p14:creationId xmlns:p14="http://schemas.microsoft.com/office/powerpoint/2010/main" val="2654922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783FF9-837C-409F-AB42-9E6F7701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A7288D9-A195-49F1-B3D6-4117B870CA81}"/>
              </a:ext>
            </a:extLst>
          </p:cNvPr>
          <p:cNvSpPr/>
          <p:nvPr/>
        </p:nvSpPr>
        <p:spPr>
          <a:xfrm rot="12439417">
            <a:off x="1687575" y="3856691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597B6F-4537-4878-9520-287948582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26" y="653104"/>
            <a:ext cx="3514089" cy="3837291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7BC00E8-45F6-4EE5-9503-57D84CAD0132}"/>
              </a:ext>
            </a:extLst>
          </p:cNvPr>
          <p:cNvSpPr/>
          <p:nvPr/>
        </p:nvSpPr>
        <p:spPr>
          <a:xfrm rot="12439417">
            <a:off x="2254645" y="1275119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16EB9529-F1D9-4AD2-A8E1-64095E088A16}"/>
              </a:ext>
            </a:extLst>
          </p:cNvPr>
          <p:cNvSpPr/>
          <p:nvPr/>
        </p:nvSpPr>
        <p:spPr>
          <a:xfrm rot="12439417">
            <a:off x="5663741" y="1275119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8C5D4AA-045B-41B7-9A52-23854CC9F405}"/>
              </a:ext>
            </a:extLst>
          </p:cNvPr>
          <p:cNvSpPr/>
          <p:nvPr/>
        </p:nvSpPr>
        <p:spPr>
          <a:xfrm>
            <a:off x="1265274" y="4480179"/>
            <a:ext cx="6192801" cy="57190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/>
              <a:t>Para cuestiones de práctica, haremos la obtención de datos desde un Excel, para que todos podamos luego hacer pruebas con el archivo que se use como ejemplo.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DC29C92-A2B5-4543-8C03-12DD2E08D496}"/>
              </a:ext>
            </a:extLst>
          </p:cNvPr>
          <p:cNvSpPr/>
          <p:nvPr/>
        </p:nvSpPr>
        <p:spPr>
          <a:xfrm>
            <a:off x="3043226" y="166729"/>
            <a:ext cx="2427364" cy="2859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Obtención de datos</a:t>
            </a:r>
          </a:p>
        </p:txBody>
      </p:sp>
    </p:spTree>
    <p:extLst>
      <p:ext uri="{BB962C8B-B14F-4D97-AF65-F5344CB8AC3E}">
        <p14:creationId xmlns:p14="http://schemas.microsoft.com/office/powerpoint/2010/main" val="2183938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90A57F-BE6B-44F2-A5C6-D0AE69575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81A26DD-A0A1-434D-A9EF-CA8122E12CF9}"/>
              </a:ext>
            </a:extLst>
          </p:cNvPr>
          <p:cNvSpPr/>
          <p:nvPr/>
        </p:nvSpPr>
        <p:spPr>
          <a:xfrm rot="12439417">
            <a:off x="2763230" y="1262693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DE0C3A2-DA6A-45E9-85F1-9CDEAA12493B}"/>
              </a:ext>
            </a:extLst>
          </p:cNvPr>
          <p:cNvSpPr/>
          <p:nvPr/>
        </p:nvSpPr>
        <p:spPr>
          <a:xfrm rot="1965087">
            <a:off x="5733259" y="4105131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CE1F689-CAB5-42AC-98CA-87FD49D467F4}"/>
              </a:ext>
            </a:extLst>
          </p:cNvPr>
          <p:cNvSpPr/>
          <p:nvPr/>
        </p:nvSpPr>
        <p:spPr>
          <a:xfrm rot="12555072">
            <a:off x="5496448" y="976739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5B94E5-52BE-4AB5-9360-7B0322D55822}"/>
              </a:ext>
            </a:extLst>
          </p:cNvPr>
          <p:cNvSpPr/>
          <p:nvPr/>
        </p:nvSpPr>
        <p:spPr>
          <a:xfrm>
            <a:off x="6196311" y="1251747"/>
            <a:ext cx="1258905" cy="268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Vista previa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9E36EA7-5818-45DF-916D-CE3691807BC2}"/>
              </a:ext>
            </a:extLst>
          </p:cNvPr>
          <p:cNvSpPr/>
          <p:nvPr/>
        </p:nvSpPr>
        <p:spPr>
          <a:xfrm>
            <a:off x="1945758" y="3051544"/>
            <a:ext cx="3760233" cy="112338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Si ya tienes los datos revisados previamente puedes seleccionar “Cargar”, de lo contrario, si hace faltar limpiar los datos puedes “Transformar datos”, lo que abrirá una ventana del “Editor Power Query”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E66ABA5-A90E-4F21-BEE6-53DE40512842}"/>
              </a:ext>
            </a:extLst>
          </p:cNvPr>
          <p:cNvSpPr/>
          <p:nvPr/>
        </p:nvSpPr>
        <p:spPr>
          <a:xfrm>
            <a:off x="3487083" y="1520457"/>
            <a:ext cx="731739" cy="268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Tabla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9E298AD3-567B-4656-8076-5CBB226A69E1}"/>
              </a:ext>
            </a:extLst>
          </p:cNvPr>
          <p:cNvSpPr/>
          <p:nvPr/>
        </p:nvSpPr>
        <p:spPr>
          <a:xfrm rot="1965087">
            <a:off x="4928729" y="4218798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BC9B3EDA-8945-4DEA-931E-0D59236AC89C}"/>
              </a:ext>
            </a:extLst>
          </p:cNvPr>
          <p:cNvSpPr/>
          <p:nvPr/>
        </p:nvSpPr>
        <p:spPr>
          <a:xfrm rot="12439417">
            <a:off x="2397359" y="1556196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6E72A01-BCA3-4ACB-B883-96F8DA559509}"/>
              </a:ext>
            </a:extLst>
          </p:cNvPr>
          <p:cNvSpPr/>
          <p:nvPr/>
        </p:nvSpPr>
        <p:spPr>
          <a:xfrm>
            <a:off x="3093624" y="1904336"/>
            <a:ext cx="731739" cy="268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Hoja</a:t>
            </a:r>
          </a:p>
        </p:txBody>
      </p:sp>
    </p:spTree>
    <p:extLst>
      <p:ext uri="{BB962C8B-B14F-4D97-AF65-F5344CB8AC3E}">
        <p14:creationId xmlns:p14="http://schemas.microsoft.com/office/powerpoint/2010/main" val="2887417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7E0698A-F6F1-4DE0-A3C5-BD0A1048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76"/>
            <a:ext cx="9144000" cy="4853148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4EB1D5DD-D09B-4A1C-8C0A-8DC324C52C2C}"/>
              </a:ext>
            </a:extLst>
          </p:cNvPr>
          <p:cNvSpPr/>
          <p:nvPr/>
        </p:nvSpPr>
        <p:spPr>
          <a:xfrm rot="10800000">
            <a:off x="3145480" y="154819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86F656E-7741-4974-A9A8-FE9E8DAF75D2}"/>
              </a:ext>
            </a:extLst>
          </p:cNvPr>
          <p:cNvSpPr/>
          <p:nvPr/>
        </p:nvSpPr>
        <p:spPr>
          <a:xfrm rot="18107263">
            <a:off x="3177476" y="1450638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61B081D-0BB0-47C5-9F2D-6ACD6E312434}"/>
              </a:ext>
            </a:extLst>
          </p:cNvPr>
          <p:cNvSpPr/>
          <p:nvPr/>
        </p:nvSpPr>
        <p:spPr>
          <a:xfrm rot="9216212">
            <a:off x="1121002" y="4398123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0916D8C-9762-43AF-BBA4-86CC791F1775}"/>
              </a:ext>
            </a:extLst>
          </p:cNvPr>
          <p:cNvSpPr/>
          <p:nvPr/>
        </p:nvSpPr>
        <p:spPr>
          <a:xfrm>
            <a:off x="1822097" y="3987209"/>
            <a:ext cx="1463363" cy="421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Número de filas cargadas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2382D67-56C2-4AE9-9E99-F7167391B3A2}"/>
              </a:ext>
            </a:extLst>
          </p:cNvPr>
          <p:cNvSpPr/>
          <p:nvPr/>
        </p:nvSpPr>
        <p:spPr>
          <a:xfrm>
            <a:off x="3894879" y="192876"/>
            <a:ext cx="2319642" cy="2595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Editor de Power Query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E96ACF4-3DF7-4DF2-81C9-126B87E8588E}"/>
              </a:ext>
            </a:extLst>
          </p:cNvPr>
          <p:cNvSpPr/>
          <p:nvPr/>
        </p:nvSpPr>
        <p:spPr>
          <a:xfrm>
            <a:off x="2635974" y="1997614"/>
            <a:ext cx="1258905" cy="5191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Nombres de columnas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9BAC5280-7BDB-4FCE-BEA0-59ED5E2D9BA7}"/>
              </a:ext>
            </a:extLst>
          </p:cNvPr>
          <p:cNvSpPr/>
          <p:nvPr/>
        </p:nvSpPr>
        <p:spPr>
          <a:xfrm rot="19126872">
            <a:off x="5069770" y="1380310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9FDA61-5958-4B56-B6D8-7253D5E143C4}"/>
              </a:ext>
            </a:extLst>
          </p:cNvPr>
          <p:cNvSpPr/>
          <p:nvPr/>
        </p:nvSpPr>
        <p:spPr>
          <a:xfrm>
            <a:off x="4425246" y="1861771"/>
            <a:ext cx="1258905" cy="5191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Formato de celdas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1322E6A-A9CD-45D8-8F0A-AEF807C57B41}"/>
              </a:ext>
            </a:extLst>
          </p:cNvPr>
          <p:cNvSpPr/>
          <p:nvPr/>
        </p:nvSpPr>
        <p:spPr>
          <a:xfrm>
            <a:off x="6422065" y="3253563"/>
            <a:ext cx="2721936" cy="157559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u="sng" dirty="0">
                <a:latin typeface="Calibri" panose="020F0502020204030204" pitchFamily="34" charset="0"/>
                <a:cs typeface="Calibri" panose="020F0502020204030204" pitchFamily="34" charset="0"/>
              </a:rPr>
              <a:t>Editor Power Query</a:t>
            </a:r>
          </a:p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Power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sirve para buscar y organizar datos dispersos, realizar conexiones y darle forma a la información. Un ejemplo de eso es: quitar una columna, cambiar un tipo de data o combinar tablas.</a:t>
            </a:r>
            <a:endParaRPr lang="es-P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A85D7BA8-28EC-4541-9F2F-E12E2409271C}"/>
              </a:ext>
            </a:extLst>
          </p:cNvPr>
          <p:cNvSpPr/>
          <p:nvPr/>
        </p:nvSpPr>
        <p:spPr>
          <a:xfrm rot="20266194">
            <a:off x="6830043" y="2224551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62AEC53-87C4-4776-A852-DFEE0C57D818}"/>
              </a:ext>
            </a:extLst>
          </p:cNvPr>
          <p:cNvSpPr/>
          <p:nvPr/>
        </p:nvSpPr>
        <p:spPr>
          <a:xfrm>
            <a:off x="5550194" y="2571750"/>
            <a:ext cx="1614773" cy="236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Pasos aplicados</a:t>
            </a:r>
          </a:p>
        </p:txBody>
      </p:sp>
    </p:spTree>
    <p:extLst>
      <p:ext uri="{BB962C8B-B14F-4D97-AF65-F5344CB8AC3E}">
        <p14:creationId xmlns:p14="http://schemas.microsoft.com/office/powerpoint/2010/main" val="1810734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7E0698A-F6F1-4DE0-A3C5-BD0A1048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76"/>
            <a:ext cx="9144000" cy="4853148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4EB1D5DD-D09B-4A1C-8C0A-8DC324C52C2C}"/>
              </a:ext>
            </a:extLst>
          </p:cNvPr>
          <p:cNvSpPr/>
          <p:nvPr/>
        </p:nvSpPr>
        <p:spPr>
          <a:xfrm rot="12578860">
            <a:off x="561768" y="1643378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2382D67-56C2-4AE9-9E99-F7167391B3A2}"/>
              </a:ext>
            </a:extLst>
          </p:cNvPr>
          <p:cNvSpPr/>
          <p:nvPr/>
        </p:nvSpPr>
        <p:spPr>
          <a:xfrm>
            <a:off x="3395931" y="230951"/>
            <a:ext cx="2459811" cy="3332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¿Qué es una consulta?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1322E6A-A9CD-45D8-8F0A-AEF807C57B41}"/>
              </a:ext>
            </a:extLst>
          </p:cNvPr>
          <p:cNvSpPr/>
          <p:nvPr/>
        </p:nvSpPr>
        <p:spPr>
          <a:xfrm>
            <a:off x="762746" y="2185590"/>
            <a:ext cx="5092996" cy="5900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Dentro del entorno de trabajo de Power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en el panel izquierdo, podemos observar las consultas, funciones y parámetros. </a:t>
            </a: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D6F2BC84-179D-4ECA-97DB-578F7F64B359}"/>
              </a:ext>
            </a:extLst>
          </p:cNvPr>
          <p:cNvSpPr/>
          <p:nvPr/>
        </p:nvSpPr>
        <p:spPr>
          <a:xfrm rot="18337725">
            <a:off x="6962521" y="2781853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9CE7663-A16E-4729-8076-8C18CB276A4C}"/>
              </a:ext>
            </a:extLst>
          </p:cNvPr>
          <p:cNvSpPr/>
          <p:nvPr/>
        </p:nvSpPr>
        <p:spPr>
          <a:xfrm>
            <a:off x="3185323" y="3387974"/>
            <a:ext cx="5092996" cy="6511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Cada consulta se define mediante pasos que se van realizando directamente con el uso de lenguaje M o con el uso de transformaciones disponibles en la interfaz de usuario.</a:t>
            </a:r>
          </a:p>
        </p:txBody>
      </p:sp>
    </p:spTree>
    <p:extLst>
      <p:ext uri="{BB962C8B-B14F-4D97-AF65-F5344CB8AC3E}">
        <p14:creationId xmlns:p14="http://schemas.microsoft.com/office/powerpoint/2010/main" val="2935515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7E0698A-F6F1-4DE0-A3C5-BD0A1048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76"/>
            <a:ext cx="9144000" cy="485314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2382D67-56C2-4AE9-9E99-F7167391B3A2}"/>
              </a:ext>
            </a:extLst>
          </p:cNvPr>
          <p:cNvSpPr/>
          <p:nvPr/>
        </p:nvSpPr>
        <p:spPr>
          <a:xfrm>
            <a:off x="3412179" y="184553"/>
            <a:ext cx="2319642" cy="2595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Tipo cambiado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14705E5-71BA-48DA-9BD8-AE1EFAB837BD}"/>
              </a:ext>
            </a:extLst>
          </p:cNvPr>
          <p:cNvSpPr/>
          <p:nvPr/>
        </p:nvSpPr>
        <p:spPr>
          <a:xfrm>
            <a:off x="1622169" y="3381519"/>
            <a:ext cx="5092996" cy="7160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Al cargar una consulta en el modelo de Power Bi, el motor de Power Bi analiza el contenido de cada columna y automáticamente detecta el tipo de datos.</a:t>
            </a: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D6F2BC84-179D-4ECA-97DB-578F7F64B359}"/>
              </a:ext>
            </a:extLst>
          </p:cNvPr>
          <p:cNvSpPr/>
          <p:nvPr/>
        </p:nvSpPr>
        <p:spPr>
          <a:xfrm rot="18337725">
            <a:off x="6859820" y="2781852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799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7E0698A-F6F1-4DE0-A3C5-BD0A1048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76"/>
            <a:ext cx="9144000" cy="485314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AE0608A6-F911-46CE-880E-7AA38B7D4029}"/>
              </a:ext>
            </a:extLst>
          </p:cNvPr>
          <p:cNvSpPr/>
          <p:nvPr/>
        </p:nvSpPr>
        <p:spPr>
          <a:xfrm rot="14558815">
            <a:off x="377475" y="1087550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5D9E3FA-EA39-4003-8E56-71034C3EA0EE}"/>
              </a:ext>
            </a:extLst>
          </p:cNvPr>
          <p:cNvSpPr/>
          <p:nvPr/>
        </p:nvSpPr>
        <p:spPr>
          <a:xfrm>
            <a:off x="212806" y="1650870"/>
            <a:ext cx="1463363" cy="421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Cerrar y aplicar al finalizar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D97BE87-71D1-4959-8AFF-AE6621944564}"/>
              </a:ext>
            </a:extLst>
          </p:cNvPr>
          <p:cNvSpPr txBox="1"/>
          <p:nvPr/>
        </p:nvSpPr>
        <p:spPr>
          <a:xfrm>
            <a:off x="2578395" y="3771730"/>
            <a:ext cx="4646428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 la estructura de las columnas no se corresponde a las necesidades del modelo es necesario efectuar todas las transformaciones hasta que consigamos una respuesta a los requisitos de negocio existente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8714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4" descr="Ins-Power BI - Ingeniería de los Sistemas Sociales - UVa">
            <a:extLst>
              <a:ext uri="{FF2B5EF4-FFF2-40B4-BE49-F238E27FC236}">
                <a16:creationId xmlns:a16="http://schemas.microsoft.com/office/drawing/2014/main" id="{D87C5FC8-2D8B-49B7-9C30-110749148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4146" r="10823" b="31490"/>
          <a:stretch/>
        </p:blipFill>
        <p:spPr bwMode="auto">
          <a:xfrm>
            <a:off x="1889225" y="3006235"/>
            <a:ext cx="914401" cy="7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F0B101-D292-4C92-8656-CD595464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76"/>
            <a:ext cx="9144000" cy="48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63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A0B37B-C2B3-4870-9C1C-8658AD3B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829"/>
            <a:ext cx="9144000" cy="4859842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1322E6A-A9CD-45D8-8F0A-AEF807C57B41}"/>
              </a:ext>
            </a:extLst>
          </p:cNvPr>
          <p:cNvSpPr/>
          <p:nvPr/>
        </p:nvSpPr>
        <p:spPr>
          <a:xfrm>
            <a:off x="446567" y="3467876"/>
            <a:ext cx="3689498" cy="10104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La base </a:t>
            </a:r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s-ES" i="1" dirty="0" err="1">
                <a:latin typeface="Calibri" panose="020F0502020204030204" pitchFamily="34" charset="0"/>
                <a:cs typeface="Calibri" panose="020F0502020204030204" pitchFamily="34" charset="0"/>
              </a:rPr>
              <a:t>financials</a:t>
            </a:r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ya se encuentra cargada en el Power BI y en el panel derecho, podrán observar en la sección CAMPOS  que ya podemos ver la tabla con todas las columnas</a:t>
            </a:r>
            <a:endParaRPr lang="es-P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73B417D5-8B50-4EF4-889D-9031CAF132AA}"/>
              </a:ext>
            </a:extLst>
          </p:cNvPr>
          <p:cNvSpPr/>
          <p:nvPr/>
        </p:nvSpPr>
        <p:spPr>
          <a:xfrm rot="19141524">
            <a:off x="7421525" y="3887219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9006DCD-D58A-4F64-A4CF-CD28723B0FA0}"/>
              </a:ext>
            </a:extLst>
          </p:cNvPr>
          <p:cNvSpPr/>
          <p:nvPr/>
        </p:nvSpPr>
        <p:spPr>
          <a:xfrm>
            <a:off x="5938283" y="1421351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49E17B2-9D3E-4DDC-A4DC-69262FB90DDD}"/>
              </a:ext>
            </a:extLst>
          </p:cNvPr>
          <p:cNvSpPr/>
          <p:nvPr/>
        </p:nvSpPr>
        <p:spPr>
          <a:xfrm>
            <a:off x="4351292" y="1297192"/>
            <a:ext cx="1463363" cy="4218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Tipos de gráficos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6B827023-FC6D-4867-A87C-CB0197B1A072}"/>
              </a:ext>
            </a:extLst>
          </p:cNvPr>
          <p:cNvSpPr/>
          <p:nvPr/>
        </p:nvSpPr>
        <p:spPr>
          <a:xfrm>
            <a:off x="6033976" y="2422928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CB00A6B9-FA78-433D-BFB6-3EED087195A0}"/>
              </a:ext>
            </a:extLst>
          </p:cNvPr>
          <p:cNvSpPr/>
          <p:nvPr/>
        </p:nvSpPr>
        <p:spPr>
          <a:xfrm rot="18764839">
            <a:off x="6609832" y="2849694"/>
            <a:ext cx="669851" cy="29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BB87D54-47A6-4514-92D4-02916E021B0C}"/>
              </a:ext>
            </a:extLst>
          </p:cNvPr>
          <p:cNvSpPr/>
          <p:nvPr/>
        </p:nvSpPr>
        <p:spPr>
          <a:xfrm>
            <a:off x="5082973" y="2466299"/>
            <a:ext cx="886464" cy="2109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Campos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6943AA5-9B15-4E1E-AE13-D66E740C3C1D}"/>
              </a:ext>
            </a:extLst>
          </p:cNvPr>
          <p:cNvSpPr/>
          <p:nvPr/>
        </p:nvSpPr>
        <p:spPr>
          <a:xfrm>
            <a:off x="5704976" y="3256975"/>
            <a:ext cx="886464" cy="2109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Formato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19ECB9F-97DB-4E24-B8E3-1C3947AE39E8}"/>
              </a:ext>
            </a:extLst>
          </p:cNvPr>
          <p:cNvSpPr/>
          <p:nvPr/>
        </p:nvSpPr>
        <p:spPr>
          <a:xfrm>
            <a:off x="6326372" y="4268196"/>
            <a:ext cx="1079623" cy="2100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Columnas</a:t>
            </a:r>
          </a:p>
        </p:txBody>
      </p:sp>
    </p:spTree>
    <p:extLst>
      <p:ext uri="{BB962C8B-B14F-4D97-AF65-F5344CB8AC3E}">
        <p14:creationId xmlns:p14="http://schemas.microsoft.com/office/powerpoint/2010/main" val="713290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BC9FA0E-5534-461F-83E2-61A544C91A6F}"/>
              </a:ext>
            </a:extLst>
          </p:cNvPr>
          <p:cNvSpPr/>
          <p:nvPr/>
        </p:nvSpPr>
        <p:spPr>
          <a:xfrm>
            <a:off x="3074868" y="564042"/>
            <a:ext cx="4933506" cy="4455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Obtención de datos</a:t>
            </a:r>
            <a:endParaRPr lang="es-P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36CC7D-1BAA-2B39-1459-D7FFE74A62C4}"/>
              </a:ext>
            </a:extLst>
          </p:cNvPr>
          <p:cNvSpPr txBox="1"/>
          <p:nvPr/>
        </p:nvSpPr>
        <p:spPr>
          <a:xfrm>
            <a:off x="2971629" y="2226344"/>
            <a:ext cx="53542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PE" sz="1200" dirty="0"/>
              <a:t>Excel: </a:t>
            </a:r>
            <a:r>
              <a:rPr lang="es-PE" sz="1200" dirty="0">
                <a:hlinkClick r:id="rId3"/>
              </a:rPr>
              <a:t>https://drive.google.com/drive/folders/1ngSvfKGiA3K41DjqZa_JLxHkf97zNTlD?usp=sharing</a:t>
            </a:r>
            <a:endParaRPr lang="es-PE" sz="1200" dirty="0"/>
          </a:p>
          <a:p>
            <a:pPr marL="342900" indent="-342900">
              <a:buAutoNum type="arabicPeriod"/>
            </a:pPr>
            <a:r>
              <a:rPr lang="es-PE" sz="1200" dirty="0"/>
              <a:t>Delimitados: </a:t>
            </a:r>
            <a:r>
              <a:rPr lang="es-PE" sz="1200" dirty="0">
                <a:hlinkClick r:id="rId4"/>
              </a:rPr>
              <a:t>https://drive.google.com/drive/folders/1loH8kMu7mdmh7hCdtVSlKwUyTtI-94VL?usp=sharing</a:t>
            </a:r>
            <a:endParaRPr lang="es-PE" sz="1200" dirty="0"/>
          </a:p>
          <a:p>
            <a:pPr marL="342900" indent="-342900">
              <a:buAutoNum type="arabicPeriod"/>
            </a:pPr>
            <a:r>
              <a:rPr lang="es-PE" sz="1200" dirty="0"/>
              <a:t>Web: </a:t>
            </a:r>
            <a:r>
              <a:rPr lang="es-PE" sz="1200" dirty="0">
                <a:hlinkClick r:id="rId5"/>
              </a:rPr>
              <a:t>https://es.wikipedia.org/wiki/Poblaci%C3%B3n_mundial</a:t>
            </a:r>
            <a:endParaRPr lang="es-PE" sz="1200" dirty="0"/>
          </a:p>
          <a:p>
            <a:pPr marL="342900" indent="-342900">
              <a:buAutoNum type="arabicPeriod"/>
            </a:pPr>
            <a:r>
              <a:rPr lang="es-PE" sz="1200" dirty="0"/>
              <a:t>JSON: </a:t>
            </a:r>
            <a:r>
              <a:rPr lang="es-PE" sz="1200" dirty="0">
                <a:hlinkClick r:id="rId6"/>
              </a:rPr>
              <a:t>https://drive.google.com/drive/folders/14wOENN6dhH2KAb3giQ5N6zh2Ezn0wCiY?usp=sharing</a:t>
            </a:r>
            <a:endParaRPr lang="es-PE" sz="1200" dirty="0"/>
          </a:p>
          <a:p>
            <a:pPr marL="342900" indent="-342900">
              <a:buAutoNum type="arabicPeriod"/>
            </a:pPr>
            <a:r>
              <a:rPr lang="es-PE" sz="1200" dirty="0"/>
              <a:t>Crear tablas: Pueden copiar y pegar Adventure Works</a:t>
            </a:r>
          </a:p>
          <a:p>
            <a:pPr marL="342900" indent="-342900">
              <a:buAutoNum type="arabicPeriod"/>
            </a:pPr>
            <a:r>
              <a:rPr lang="es-PE" sz="1200" dirty="0"/>
              <a:t>Desde </a:t>
            </a:r>
            <a:r>
              <a:rPr lang="es-PE" sz="1200" dirty="0" err="1"/>
              <a:t>One</a:t>
            </a:r>
            <a:r>
              <a:rPr lang="es-PE" sz="1200" dirty="0"/>
              <a:t> Drive</a:t>
            </a:r>
          </a:p>
          <a:p>
            <a:pPr marL="342900" indent="-342900">
              <a:buAutoNum type="arabicPeriod"/>
            </a:pPr>
            <a:endParaRPr lang="es-PE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F88B22-6055-3AC8-70BD-9FBB06F4E439}"/>
              </a:ext>
            </a:extLst>
          </p:cNvPr>
          <p:cNvSpPr txBox="1"/>
          <p:nvPr/>
        </p:nvSpPr>
        <p:spPr>
          <a:xfrm>
            <a:off x="3074868" y="1248622"/>
            <a:ext cx="55971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Drive de ejemplo:</a:t>
            </a:r>
          </a:p>
          <a:p>
            <a:r>
              <a:rPr lang="es-PE" dirty="0">
                <a:hlinkClick r:id="rId7"/>
              </a:rPr>
              <a:t>https://drive.google.com/drive/folders/1CDIVHLFv229Jxc0kqhOxPUstOk2-1xGt?usp=sharing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48332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1153DC-0337-4A13-98C3-BC26A3D31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870"/>
            <a:ext cx="9144000" cy="483976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BC9FA0E-5534-461F-83E2-61A544C91A6F}"/>
              </a:ext>
            </a:extLst>
          </p:cNvPr>
          <p:cNvSpPr/>
          <p:nvPr/>
        </p:nvSpPr>
        <p:spPr>
          <a:xfrm>
            <a:off x="2381694" y="4546107"/>
            <a:ext cx="4933506" cy="4455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desarrollado con tabla de ejemplo.</a:t>
            </a:r>
            <a:endParaRPr lang="es-P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15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3E82C1-0DEA-E6EE-E23A-9D31B905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5893"/>
            <a:ext cx="8448675" cy="475297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BC9FA0E-5534-461F-83E2-61A544C91A6F}"/>
              </a:ext>
            </a:extLst>
          </p:cNvPr>
          <p:cNvSpPr/>
          <p:nvPr/>
        </p:nvSpPr>
        <p:spPr>
          <a:xfrm>
            <a:off x="2381694" y="4546107"/>
            <a:ext cx="4933506" cy="4455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 continuación, se mostrará como se realizó el armado de estos gráficos en base al Excel que ingresamos (Parte práctica)</a:t>
            </a:r>
            <a:endParaRPr lang="es-P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015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2791598" y="2352281"/>
            <a:ext cx="4652175" cy="1294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dirty="0"/>
              <a:t>CASO PRÁCTICO</a:t>
            </a:r>
            <a:endParaRPr sz="3600" dirty="0"/>
          </a:p>
        </p:txBody>
      </p:sp>
      <p:pic>
        <p:nvPicPr>
          <p:cNvPr id="12" name="Picture 4" descr="Ins-Power BI - Ingeniería de los Sistemas Sociales - UVa">
            <a:extLst>
              <a:ext uri="{FF2B5EF4-FFF2-40B4-BE49-F238E27FC236}">
                <a16:creationId xmlns:a16="http://schemas.microsoft.com/office/drawing/2014/main" id="{DF0E0DE3-BE3C-4DC4-AC95-7EBFC901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11" y="750143"/>
            <a:ext cx="1172240" cy="11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21671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2791598" y="2352281"/>
            <a:ext cx="4652175" cy="1294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dirty="0"/>
              <a:t>DUDAS</a:t>
            </a:r>
            <a:endParaRPr sz="3600" dirty="0"/>
          </a:p>
        </p:txBody>
      </p:sp>
      <p:pic>
        <p:nvPicPr>
          <p:cNvPr id="12" name="Picture 4" descr="Ins-Power BI - Ingeniería de los Sistemas Sociales - UVa">
            <a:extLst>
              <a:ext uri="{FF2B5EF4-FFF2-40B4-BE49-F238E27FC236}">
                <a16:creationId xmlns:a16="http://schemas.microsoft.com/office/drawing/2014/main" id="{DF0E0DE3-BE3C-4DC4-AC95-7EBFC901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11" y="750143"/>
            <a:ext cx="1172240" cy="11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82962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3178094" y="0"/>
            <a:ext cx="4731990" cy="699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dirty="0"/>
              <a:t>Obtener datos (Amazon </a:t>
            </a:r>
            <a:r>
              <a:rPr lang="es-PE" sz="1800" b="0" dirty="0" err="1"/>
              <a:t>Redshift</a:t>
            </a:r>
            <a:r>
              <a:rPr lang="es-PE" sz="1800" b="0" dirty="0"/>
              <a:t>)</a:t>
            </a:r>
            <a:endParaRPr sz="1800" b="0" dirty="0"/>
          </a:p>
        </p:txBody>
      </p:sp>
      <p:pic>
        <p:nvPicPr>
          <p:cNvPr id="12" name="Picture 4" descr="Ins-Power BI - Ingeniería de los Sistemas Sociales - UVa">
            <a:extLst>
              <a:ext uri="{FF2B5EF4-FFF2-40B4-BE49-F238E27FC236}">
                <a16:creationId xmlns:a16="http://schemas.microsoft.com/office/drawing/2014/main" id="{DF0E0DE3-BE3C-4DC4-AC95-7EBFC901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68" y="53278"/>
            <a:ext cx="733531" cy="7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aptura de pantalla del cuadro diálogo Amazon Redshift, en el que se muestran los campos de base de datos y servidor.">
            <a:extLst>
              <a:ext uri="{FF2B5EF4-FFF2-40B4-BE49-F238E27FC236}">
                <a16:creationId xmlns:a16="http://schemas.microsoft.com/office/drawing/2014/main" id="{9C1774CC-7934-4A47-A242-DA444C004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984" y="660731"/>
            <a:ext cx="4916212" cy="392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35CA9A9-35D4-8BAF-88B0-1D8DCCE8D404}"/>
              </a:ext>
            </a:extLst>
          </p:cNvPr>
          <p:cNvSpPr txBox="1"/>
          <p:nvPr/>
        </p:nvSpPr>
        <p:spPr>
          <a:xfrm>
            <a:off x="3105187" y="4710507"/>
            <a:ext cx="57721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/>
              <a:t>https://learn.microsoft.com/es-es/power-bi/connect-data/desktop-connect-redshift</a:t>
            </a:r>
          </a:p>
        </p:txBody>
      </p:sp>
    </p:spTree>
    <p:extLst>
      <p:ext uri="{BB962C8B-B14F-4D97-AF65-F5344CB8AC3E}">
        <p14:creationId xmlns:p14="http://schemas.microsoft.com/office/powerpoint/2010/main" val="2394761897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3178094" y="0"/>
            <a:ext cx="4731990" cy="699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dirty="0"/>
              <a:t>Obtener datos (Amazon </a:t>
            </a:r>
            <a:r>
              <a:rPr lang="es-PE" sz="1800" b="0" dirty="0" err="1"/>
              <a:t>Redshift</a:t>
            </a:r>
            <a:r>
              <a:rPr lang="es-PE" sz="1800" b="0" dirty="0"/>
              <a:t>)</a:t>
            </a:r>
            <a:endParaRPr sz="1800" b="0" dirty="0"/>
          </a:p>
        </p:txBody>
      </p:sp>
      <p:pic>
        <p:nvPicPr>
          <p:cNvPr id="12" name="Picture 4" descr="Ins-Power BI - Ingeniería de los Sistemas Sociales - UVa">
            <a:extLst>
              <a:ext uri="{FF2B5EF4-FFF2-40B4-BE49-F238E27FC236}">
                <a16:creationId xmlns:a16="http://schemas.microsoft.com/office/drawing/2014/main" id="{DF0E0DE3-BE3C-4DC4-AC95-7EBFC901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68" y="53278"/>
            <a:ext cx="733531" cy="7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35CA9A9-35D4-8BAF-88B0-1D8DCCE8D404}"/>
              </a:ext>
            </a:extLst>
          </p:cNvPr>
          <p:cNvSpPr txBox="1"/>
          <p:nvPr/>
        </p:nvSpPr>
        <p:spPr>
          <a:xfrm>
            <a:off x="3105187" y="4710507"/>
            <a:ext cx="57721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/>
              <a:t>https://learn.microsoft.com/es-es/power-bi/connect-data/desktop-connect-redshift</a:t>
            </a:r>
          </a:p>
        </p:txBody>
      </p:sp>
      <p:pic>
        <p:nvPicPr>
          <p:cNvPr id="13314" name="Picture 2" descr="Captura de pantalla del cuadro de diálogo Obtener datos en el que se muestra la selección de la base de datos Amazon Redshift.">
            <a:extLst>
              <a:ext uri="{FF2B5EF4-FFF2-40B4-BE49-F238E27FC236}">
                <a16:creationId xmlns:a16="http://schemas.microsoft.com/office/drawing/2014/main" id="{D1BE2C20-DECC-6EED-5FF2-E93AAE8A7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71"/>
          <a:stretch/>
        </p:blipFill>
        <p:spPr bwMode="auto">
          <a:xfrm>
            <a:off x="3180958" y="699263"/>
            <a:ext cx="4729126" cy="36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06703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3178094" y="0"/>
            <a:ext cx="4731990" cy="699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dirty="0"/>
              <a:t>Obtener datos (SQL)</a:t>
            </a:r>
            <a:endParaRPr sz="1800" b="0" dirty="0"/>
          </a:p>
        </p:txBody>
      </p:sp>
      <p:pic>
        <p:nvPicPr>
          <p:cNvPr id="12" name="Picture 4" descr="Ins-Power BI - Ingeniería de los Sistemas Sociales - UVa">
            <a:extLst>
              <a:ext uri="{FF2B5EF4-FFF2-40B4-BE49-F238E27FC236}">
                <a16:creationId xmlns:a16="http://schemas.microsoft.com/office/drawing/2014/main" id="{DF0E0DE3-BE3C-4DC4-AC95-7EBFC901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68" y="53278"/>
            <a:ext cx="733531" cy="7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35CA9A9-35D4-8BAF-88B0-1D8DCCE8D404}"/>
              </a:ext>
            </a:extLst>
          </p:cNvPr>
          <p:cNvSpPr txBox="1"/>
          <p:nvPr/>
        </p:nvSpPr>
        <p:spPr>
          <a:xfrm>
            <a:off x="3105187" y="4710507"/>
            <a:ext cx="57721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/>
              <a:t>https://learn.microsoft.com/es-es/power-bi/connect-data/service-gateway-sql-tutorial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D730D6-1190-F210-79EB-B45A2BDFA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92"/>
          <a:stretch/>
        </p:blipFill>
        <p:spPr>
          <a:xfrm>
            <a:off x="3178094" y="815674"/>
            <a:ext cx="5364762" cy="37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110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3707875" y="1637876"/>
            <a:ext cx="1933501" cy="552347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6"/>
          </p:nvPr>
        </p:nvSpPr>
        <p:spPr>
          <a:xfrm flipH="1">
            <a:off x="853581" y="877570"/>
            <a:ext cx="7865085" cy="355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/>
              <a:t>Es una PLATAFORMA COMPLETA de inteligencia de negocios. Es el puente entre los datos e informes analíticos.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 flipH="1">
            <a:off x="723966" y="2287343"/>
            <a:ext cx="2340634" cy="946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/>
              <a:t>No tienes que tener conocimiento previo, </a:t>
            </a:r>
            <a:r>
              <a:rPr lang="es-PE" sz="1200" b="1" u="sng" dirty="0"/>
              <a:t>basta con que sepas de tu gestión.</a:t>
            </a:r>
            <a:endParaRPr sz="12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17468147-D680-4C27-919C-CADBE7A5A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 t="24460" r="7625" b="28359"/>
          <a:stretch/>
        </p:blipFill>
        <p:spPr bwMode="auto">
          <a:xfrm>
            <a:off x="4184662" y="280753"/>
            <a:ext cx="1811006" cy="5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cono de ABC estilo Color">
            <a:extLst>
              <a:ext uri="{FF2B5EF4-FFF2-40B4-BE49-F238E27FC236}">
                <a16:creationId xmlns:a16="http://schemas.microsoft.com/office/drawing/2014/main" id="{525DF25C-7339-8776-4C34-DAF20CE4D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12787"/>
          <a:stretch/>
        </p:blipFill>
        <p:spPr bwMode="auto">
          <a:xfrm>
            <a:off x="3277576" y="280753"/>
            <a:ext cx="712118" cy="5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9B098C6-F80C-7EC1-93F0-6FAADC3EB1D4}"/>
              </a:ext>
            </a:extLst>
          </p:cNvPr>
          <p:cNvSpPr txBox="1"/>
          <p:nvPr/>
        </p:nvSpPr>
        <p:spPr>
          <a:xfrm>
            <a:off x="648586" y="2966981"/>
            <a:ext cx="2416014" cy="116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00"/>
              <a:buFont typeface="Assistant ExtraLight"/>
              <a:buNone/>
              <a:defRPr sz="1200" b="1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r>
              <a:rPr lang="es-MX" dirty="0"/>
              <a:t>No necesitas tener un conocimiento y experiencia ni de lenguaje de programación ni de estructura de datos (si lo sabes, te ayuda, claro)</a:t>
            </a:r>
            <a:endParaRPr lang="es-PE" dirty="0"/>
          </a:p>
        </p:txBody>
      </p:sp>
      <p:sp>
        <p:nvSpPr>
          <p:cNvPr id="7" name="Google Shape;175;p26">
            <a:extLst>
              <a:ext uri="{FF2B5EF4-FFF2-40B4-BE49-F238E27FC236}">
                <a16:creationId xmlns:a16="http://schemas.microsoft.com/office/drawing/2014/main" id="{337009BA-B8F8-746B-9957-CCB4B459113E}"/>
              </a:ext>
            </a:extLst>
          </p:cNvPr>
          <p:cNvSpPr txBox="1">
            <a:spLocks/>
          </p:cNvSpPr>
          <p:nvPr/>
        </p:nvSpPr>
        <p:spPr>
          <a:xfrm flipH="1">
            <a:off x="6238770" y="2276278"/>
            <a:ext cx="2479895" cy="116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MX" sz="1200" b="1" dirty="0"/>
              <a:t>Tienes que aprender, formarte, entrenarte. Hay muchas guías gratuitas de Microsoft en español. Se puede crecer mucho.</a:t>
            </a:r>
            <a:endParaRPr lang="es-MX" sz="800" dirty="0"/>
          </a:p>
        </p:txBody>
      </p:sp>
      <p:sp>
        <p:nvSpPr>
          <p:cNvPr id="8" name="Google Shape;164;p26">
            <a:extLst>
              <a:ext uri="{FF2B5EF4-FFF2-40B4-BE49-F238E27FC236}">
                <a16:creationId xmlns:a16="http://schemas.microsoft.com/office/drawing/2014/main" id="{FEA02BDE-F40C-0D36-2248-64A897FD1461}"/>
              </a:ext>
            </a:extLst>
          </p:cNvPr>
          <p:cNvSpPr/>
          <p:nvPr/>
        </p:nvSpPr>
        <p:spPr>
          <a:xfrm>
            <a:off x="981795" y="1649482"/>
            <a:ext cx="1933500" cy="52965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" name="Google Shape;169;p26">
            <a:extLst>
              <a:ext uri="{FF2B5EF4-FFF2-40B4-BE49-F238E27FC236}">
                <a16:creationId xmlns:a16="http://schemas.microsoft.com/office/drawing/2014/main" id="{463E8E0A-B3CD-4D26-4FF6-490C2C71C01A}"/>
              </a:ext>
            </a:extLst>
          </p:cNvPr>
          <p:cNvSpPr txBox="1">
            <a:spLocks/>
          </p:cNvSpPr>
          <p:nvPr/>
        </p:nvSpPr>
        <p:spPr>
          <a:xfrm flipH="1">
            <a:off x="1199445" y="1640272"/>
            <a:ext cx="1528676" cy="50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MX" sz="1200" b="1" dirty="0">
                <a:solidFill>
                  <a:schemeClr val="lt1"/>
                </a:solidFill>
              </a:rPr>
              <a:t>“Yo no se de  bases de datos”</a:t>
            </a:r>
          </a:p>
          <a:p>
            <a:pPr marL="0" indent="0"/>
            <a:endParaRPr lang="es-MX" sz="800" dirty="0">
              <a:solidFill>
                <a:schemeClr val="lt1"/>
              </a:solidFill>
            </a:endParaRPr>
          </a:p>
          <a:p>
            <a:pPr marL="0" indent="0"/>
            <a:endParaRPr lang="es-MX" sz="800" dirty="0">
              <a:solidFill>
                <a:schemeClr val="lt1"/>
              </a:solidFill>
            </a:endParaRPr>
          </a:p>
        </p:txBody>
      </p:sp>
      <p:sp>
        <p:nvSpPr>
          <p:cNvPr id="10" name="Google Shape;175;p26">
            <a:extLst>
              <a:ext uri="{FF2B5EF4-FFF2-40B4-BE49-F238E27FC236}">
                <a16:creationId xmlns:a16="http://schemas.microsoft.com/office/drawing/2014/main" id="{EB4CA75A-B1EE-DC0E-0393-305A54995B28}"/>
              </a:ext>
            </a:extLst>
          </p:cNvPr>
          <p:cNvSpPr txBox="1">
            <a:spLocks/>
          </p:cNvSpPr>
          <p:nvPr/>
        </p:nvSpPr>
        <p:spPr>
          <a:xfrm flipH="1">
            <a:off x="3516955" y="2267295"/>
            <a:ext cx="2340634" cy="94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MX" sz="1200" b="1" dirty="0"/>
              <a:t>Todo se convierte en tablas, con filas y columnas, y esas tablas son las que trabajas en los gráficos. </a:t>
            </a:r>
          </a:p>
        </p:txBody>
      </p:sp>
      <p:sp>
        <p:nvSpPr>
          <p:cNvPr id="11" name="Google Shape;164;p26">
            <a:extLst>
              <a:ext uri="{FF2B5EF4-FFF2-40B4-BE49-F238E27FC236}">
                <a16:creationId xmlns:a16="http://schemas.microsoft.com/office/drawing/2014/main" id="{03FCF590-D333-129C-C993-0D5EB3B6300A}"/>
              </a:ext>
            </a:extLst>
          </p:cNvPr>
          <p:cNvSpPr/>
          <p:nvPr/>
        </p:nvSpPr>
        <p:spPr>
          <a:xfrm>
            <a:off x="6506016" y="1660565"/>
            <a:ext cx="1933500" cy="52965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" name="Google Shape;169;p26">
            <a:extLst>
              <a:ext uri="{FF2B5EF4-FFF2-40B4-BE49-F238E27FC236}">
                <a16:creationId xmlns:a16="http://schemas.microsoft.com/office/drawing/2014/main" id="{B0096017-D3D3-1148-651A-5C7078868933}"/>
              </a:ext>
            </a:extLst>
          </p:cNvPr>
          <p:cNvSpPr txBox="1">
            <a:spLocks/>
          </p:cNvSpPr>
          <p:nvPr/>
        </p:nvSpPr>
        <p:spPr>
          <a:xfrm flipH="1">
            <a:off x="3909324" y="1655626"/>
            <a:ext cx="1528676" cy="50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MX" sz="1200" b="1" dirty="0">
                <a:solidFill>
                  <a:schemeClr val="tx1"/>
                </a:solidFill>
              </a:rPr>
              <a:t>Si vienes de Excel te vas a sentir en casa</a:t>
            </a:r>
          </a:p>
          <a:p>
            <a:pPr marL="0" indent="0"/>
            <a:endParaRPr lang="es-MX" sz="800" dirty="0">
              <a:solidFill>
                <a:schemeClr val="tx1"/>
              </a:solidFill>
            </a:endParaRPr>
          </a:p>
          <a:p>
            <a:pPr marL="0" indent="0"/>
            <a:endParaRPr lang="es-MX" sz="800" dirty="0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066627D-A616-95A5-2904-494FCE24A153}"/>
              </a:ext>
            </a:extLst>
          </p:cNvPr>
          <p:cNvSpPr txBox="1"/>
          <p:nvPr/>
        </p:nvSpPr>
        <p:spPr>
          <a:xfrm>
            <a:off x="2163888" y="1133475"/>
            <a:ext cx="50504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900"/>
              <a:buFont typeface="Assistant ExtraLight"/>
              <a:buNone/>
              <a:defRPr b="1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r>
              <a:rPr lang="es-MX" sz="1200" dirty="0"/>
              <a:t>Objetivo: facilitarle la vida a la gente</a:t>
            </a:r>
            <a:endParaRPr lang="es-PE" sz="1200" dirty="0"/>
          </a:p>
        </p:txBody>
      </p:sp>
      <p:sp>
        <p:nvSpPr>
          <p:cNvPr id="4" name="Google Shape;175;p26">
            <a:extLst>
              <a:ext uri="{FF2B5EF4-FFF2-40B4-BE49-F238E27FC236}">
                <a16:creationId xmlns:a16="http://schemas.microsoft.com/office/drawing/2014/main" id="{D66E270C-669C-38CE-8302-78E86814BA83}"/>
              </a:ext>
            </a:extLst>
          </p:cNvPr>
          <p:cNvSpPr txBox="1">
            <a:spLocks/>
          </p:cNvSpPr>
          <p:nvPr/>
        </p:nvSpPr>
        <p:spPr>
          <a:xfrm flipH="1">
            <a:off x="6603086" y="1660759"/>
            <a:ext cx="1725918" cy="477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/>
            <a:r>
              <a:rPr lang="es-MX" sz="1200" dirty="0">
                <a:solidFill>
                  <a:schemeClr val="bg1"/>
                </a:solidFill>
                <a:latin typeface="Nunito Sans" pitchFamily="2" charset="0"/>
              </a:rPr>
              <a:t>Power BI hace mucho por ti, </a:t>
            </a:r>
            <a:r>
              <a:rPr lang="es-MX" sz="1200" b="1" dirty="0">
                <a:solidFill>
                  <a:schemeClr val="bg1"/>
                </a:solidFill>
                <a:latin typeface="Nunito Sans ExtraBold" pitchFamily="2" charset="0"/>
              </a:rPr>
              <a:t>pero estúdialo</a:t>
            </a:r>
          </a:p>
          <a:p>
            <a:pPr marL="0" indent="0" algn="l"/>
            <a:endParaRPr lang="es-MX" sz="700" dirty="0">
              <a:solidFill>
                <a:schemeClr val="bg1"/>
              </a:solidFill>
              <a:latin typeface="Nunito Sans" pitchFamily="2" charset="0"/>
            </a:endParaRPr>
          </a:p>
        </p:txBody>
      </p:sp>
      <p:pic>
        <p:nvPicPr>
          <p:cNvPr id="18" name="Picture 4" descr="15.2 Recogidas de datos. Tablas - cuadernodigital">
            <a:extLst>
              <a:ext uri="{FF2B5EF4-FFF2-40B4-BE49-F238E27FC236}">
                <a16:creationId xmlns:a16="http://schemas.microsoft.com/office/drawing/2014/main" id="{89CC9746-E4CF-3176-4E16-69F13A8C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89" y="3076464"/>
            <a:ext cx="2173766" cy="186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studiar mejora tu vida? | Profesionistas">
            <a:extLst>
              <a:ext uri="{FF2B5EF4-FFF2-40B4-BE49-F238E27FC236}">
                <a16:creationId xmlns:a16="http://schemas.microsoft.com/office/drawing/2014/main" id="{2725E4EB-2969-7AD7-9DAA-6ED67BDFF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751" y="3328069"/>
            <a:ext cx="1222554" cy="116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75" grpId="0" build="p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4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3178094" y="0"/>
            <a:ext cx="4731990" cy="699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dirty="0"/>
              <a:t>Obtener datos (SQL)</a:t>
            </a:r>
            <a:endParaRPr sz="1800" b="0" dirty="0"/>
          </a:p>
        </p:txBody>
      </p:sp>
      <p:pic>
        <p:nvPicPr>
          <p:cNvPr id="12" name="Picture 4" descr="Ins-Power BI - Ingeniería de los Sistemas Sociales - UVa">
            <a:extLst>
              <a:ext uri="{FF2B5EF4-FFF2-40B4-BE49-F238E27FC236}">
                <a16:creationId xmlns:a16="http://schemas.microsoft.com/office/drawing/2014/main" id="{DF0E0DE3-BE3C-4DC4-AC95-7EBFC901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68" y="53278"/>
            <a:ext cx="733531" cy="7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35CA9A9-35D4-8BAF-88B0-1D8DCCE8D404}"/>
              </a:ext>
            </a:extLst>
          </p:cNvPr>
          <p:cNvSpPr txBox="1"/>
          <p:nvPr/>
        </p:nvSpPr>
        <p:spPr>
          <a:xfrm>
            <a:off x="3105187" y="4710507"/>
            <a:ext cx="57721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/>
              <a:t>https://learn.microsoft.com/es-es/power-bi/connect-data/service-gateway-sql-tutorial</a:t>
            </a:r>
          </a:p>
        </p:txBody>
      </p:sp>
      <p:pic>
        <p:nvPicPr>
          <p:cNvPr id="2" name="Picture 2" descr="SQL Server database">
            <a:extLst>
              <a:ext uri="{FF2B5EF4-FFF2-40B4-BE49-F238E27FC236}">
                <a16:creationId xmlns:a16="http://schemas.microsoft.com/office/drawing/2014/main" id="{361E21FF-721D-198E-3C7A-9D4D4C076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68" y="786809"/>
            <a:ext cx="49911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754186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3178094" y="0"/>
            <a:ext cx="4731990" cy="699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dirty="0"/>
              <a:t>Obtener datos (SQL)</a:t>
            </a:r>
            <a:endParaRPr sz="1800" b="0" dirty="0"/>
          </a:p>
        </p:txBody>
      </p:sp>
      <p:pic>
        <p:nvPicPr>
          <p:cNvPr id="12" name="Picture 4" descr="Ins-Power BI - Ingeniería de los Sistemas Sociales - UVa">
            <a:extLst>
              <a:ext uri="{FF2B5EF4-FFF2-40B4-BE49-F238E27FC236}">
                <a16:creationId xmlns:a16="http://schemas.microsoft.com/office/drawing/2014/main" id="{DF0E0DE3-BE3C-4DC4-AC95-7EBFC901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68" y="53278"/>
            <a:ext cx="733531" cy="7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35CA9A9-35D4-8BAF-88B0-1D8DCCE8D404}"/>
              </a:ext>
            </a:extLst>
          </p:cNvPr>
          <p:cNvSpPr txBox="1"/>
          <p:nvPr/>
        </p:nvSpPr>
        <p:spPr>
          <a:xfrm>
            <a:off x="3105187" y="4710507"/>
            <a:ext cx="57721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/>
              <a:t>https://learn.microsoft.com/es-es/power-bi/connect-data/service-gateway-sql-tutorial</a:t>
            </a:r>
          </a:p>
        </p:txBody>
      </p:sp>
      <p:pic>
        <p:nvPicPr>
          <p:cNvPr id="10242" name="Picture 2" descr="SQL Server advanced options">
            <a:extLst>
              <a:ext uri="{FF2B5EF4-FFF2-40B4-BE49-F238E27FC236}">
                <a16:creationId xmlns:a16="http://schemas.microsoft.com/office/drawing/2014/main" id="{59B6174A-AAD8-521A-EFAC-514212EA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87" y="523853"/>
            <a:ext cx="46767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45250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3178094" y="0"/>
            <a:ext cx="4731990" cy="699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0" dirty="0"/>
              <a:t>Obtener datos (SQL)</a:t>
            </a:r>
            <a:endParaRPr sz="1800" b="0" dirty="0"/>
          </a:p>
        </p:txBody>
      </p:sp>
      <p:pic>
        <p:nvPicPr>
          <p:cNvPr id="12" name="Picture 4" descr="Ins-Power BI - Ingeniería de los Sistemas Sociales - UVa">
            <a:extLst>
              <a:ext uri="{FF2B5EF4-FFF2-40B4-BE49-F238E27FC236}">
                <a16:creationId xmlns:a16="http://schemas.microsoft.com/office/drawing/2014/main" id="{DF0E0DE3-BE3C-4DC4-AC95-7EBFC901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768" y="53278"/>
            <a:ext cx="733531" cy="7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35CA9A9-35D4-8BAF-88B0-1D8DCCE8D404}"/>
              </a:ext>
            </a:extLst>
          </p:cNvPr>
          <p:cNvSpPr txBox="1"/>
          <p:nvPr/>
        </p:nvSpPr>
        <p:spPr>
          <a:xfrm>
            <a:off x="3105187" y="4710507"/>
            <a:ext cx="57721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/>
              <a:t>https://learn.microsoft.com/es-es/power-bi/connect-data/service-gateway-sql-tutorial</a:t>
            </a:r>
          </a:p>
        </p:txBody>
      </p:sp>
      <p:pic>
        <p:nvPicPr>
          <p:cNvPr id="12290" name="Picture 2" descr="Data source navigator">
            <a:extLst>
              <a:ext uri="{FF2B5EF4-FFF2-40B4-BE49-F238E27FC236}">
                <a16:creationId xmlns:a16="http://schemas.microsoft.com/office/drawing/2014/main" id="{92F9CA6F-8DFF-6479-0990-48CAAE2B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87" y="515936"/>
            <a:ext cx="5166914" cy="411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0108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6"/>
          </p:nvPr>
        </p:nvSpPr>
        <p:spPr>
          <a:xfrm flipH="1">
            <a:off x="853581" y="1066244"/>
            <a:ext cx="7865085" cy="355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Nunito Sans" pitchFamily="2" charset="0"/>
                <a:sym typeface="Arial"/>
              </a:rPr>
              <a:t>Puente entre mundo técnico (gestión de datos) y mundo de negocios (finanzas, contabilidad, </a:t>
            </a:r>
            <a:r>
              <a:rPr lang="es-MX" sz="1200" dirty="0" err="1">
                <a:latin typeface="Nunito Sans" pitchFamily="2" charset="0"/>
                <a:sym typeface="Arial"/>
              </a:rPr>
              <a:t>etc</a:t>
            </a:r>
            <a:r>
              <a:rPr lang="es-MX" sz="1200" dirty="0">
                <a:latin typeface="Nunito Sans" pitchFamily="2" charset="0"/>
                <a:sym typeface="Arial"/>
              </a:rPr>
              <a:t>)</a:t>
            </a:r>
            <a:endParaRPr sz="1200" dirty="0">
              <a:latin typeface="Nunito Sans" pitchFamily="2" charset="0"/>
              <a:sym typeface="Arial"/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17468147-D680-4C27-919C-CADBE7A5A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 t="24460" r="7625" b="28359"/>
          <a:stretch/>
        </p:blipFill>
        <p:spPr bwMode="auto">
          <a:xfrm>
            <a:off x="4184662" y="280753"/>
            <a:ext cx="1811006" cy="5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cono de ABC estilo Color">
            <a:extLst>
              <a:ext uri="{FF2B5EF4-FFF2-40B4-BE49-F238E27FC236}">
                <a16:creationId xmlns:a16="http://schemas.microsoft.com/office/drawing/2014/main" id="{525DF25C-7339-8776-4C34-DAF20CE4D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12787"/>
          <a:stretch/>
        </p:blipFill>
        <p:spPr bwMode="auto">
          <a:xfrm>
            <a:off x="3277576" y="280753"/>
            <a:ext cx="712118" cy="5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ran Castillo de Arena PNG transparente - StickPNG">
            <a:extLst>
              <a:ext uri="{FF2B5EF4-FFF2-40B4-BE49-F238E27FC236}">
                <a16:creationId xmlns:a16="http://schemas.microsoft.com/office/drawing/2014/main" id="{CAFBC1C4-14EB-BABC-0FAA-FE11C6FE7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62" y="1946423"/>
            <a:ext cx="1523432" cy="1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75;p26">
            <a:extLst>
              <a:ext uri="{FF2B5EF4-FFF2-40B4-BE49-F238E27FC236}">
                <a16:creationId xmlns:a16="http://schemas.microsoft.com/office/drawing/2014/main" id="{1906F6F4-E071-FC6B-757E-52F96C043C6C}"/>
              </a:ext>
            </a:extLst>
          </p:cNvPr>
          <p:cNvSpPr txBox="1">
            <a:spLocks/>
          </p:cNvSpPr>
          <p:nvPr/>
        </p:nvSpPr>
        <p:spPr>
          <a:xfrm flipH="1">
            <a:off x="2088763" y="2654948"/>
            <a:ext cx="2095897" cy="181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ExtraLight"/>
              <a:buNone/>
              <a:defRPr sz="9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 algn="l"/>
            <a:r>
              <a:rPr lang="es-MX" sz="1200" dirty="0">
                <a:latin typeface="Nunito Sans" pitchFamily="2" charset="0"/>
              </a:rPr>
              <a:t>Castillo en la playa:</a:t>
            </a:r>
          </a:p>
          <a:p>
            <a:pPr marL="171450" indent="-171450" algn="l">
              <a:buFontTx/>
              <a:buChar char="-"/>
            </a:pPr>
            <a:r>
              <a:rPr lang="es-MX" sz="1200" b="1" dirty="0">
                <a:latin typeface="Nunito Sans" pitchFamily="2" charset="0"/>
              </a:rPr>
              <a:t>Traer la arena</a:t>
            </a:r>
          </a:p>
          <a:p>
            <a:pPr marL="171450" indent="-171450" algn="l">
              <a:buFontTx/>
              <a:buChar char="-"/>
            </a:pPr>
            <a:r>
              <a:rPr lang="es-MX" sz="1200" b="1" dirty="0">
                <a:latin typeface="Nunito Sans" pitchFamily="2" charset="0"/>
              </a:rPr>
              <a:t>Limpiar arena que sobre</a:t>
            </a:r>
          </a:p>
          <a:p>
            <a:pPr marL="171450" indent="-171450" algn="l">
              <a:buFontTx/>
              <a:buChar char="-"/>
            </a:pPr>
            <a:r>
              <a:rPr lang="es-MX" sz="1200" b="1" dirty="0">
                <a:latin typeface="Nunito Sans" pitchFamily="2" charset="0"/>
              </a:rPr>
              <a:t>Formar bloques de la forma que necesitamos para nuestro castillo</a:t>
            </a:r>
          </a:p>
          <a:p>
            <a:pPr marL="171450" indent="-171450" algn="l">
              <a:buFontTx/>
              <a:buChar char="-"/>
            </a:pPr>
            <a:r>
              <a:rPr lang="es-MX" sz="1200" b="1" dirty="0">
                <a:latin typeface="Nunito Sans" pitchFamily="2" charset="0"/>
              </a:rPr>
              <a:t>Armar castillo: Hacer camino de piedritas, colocar la puerta, etc.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9742EB0-38AD-32CE-7C82-99468E1B34EE}"/>
              </a:ext>
            </a:extLst>
          </p:cNvPr>
          <p:cNvSpPr txBox="1"/>
          <p:nvPr/>
        </p:nvSpPr>
        <p:spPr>
          <a:xfrm>
            <a:off x="6528328" y="2144062"/>
            <a:ext cx="22911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/>
            <a:r>
              <a:rPr lang="es-MX" sz="1200" dirty="0">
                <a:latin typeface="Nunito Sans" pitchFamily="2" charset="0"/>
              </a:rPr>
              <a:t>Power BI:</a:t>
            </a:r>
            <a:endParaRPr lang="es-MX" sz="1200" b="1" dirty="0">
              <a:latin typeface="Nunito Sans" pitchFamily="2" charset="0"/>
            </a:endParaRPr>
          </a:p>
          <a:p>
            <a:pPr marL="171450" indent="-171450" algn="l">
              <a:buFontTx/>
              <a:buChar char="-"/>
            </a:pPr>
            <a:r>
              <a:rPr lang="es-MX" sz="1200" b="1" dirty="0">
                <a:latin typeface="Nunito Sans" pitchFamily="2" charset="0"/>
              </a:rPr>
              <a:t>Traer datos (más de 170 opciones).</a:t>
            </a:r>
          </a:p>
          <a:p>
            <a:pPr marL="171450" indent="-171450" algn="l">
              <a:buFontTx/>
              <a:buChar char="-"/>
            </a:pPr>
            <a:r>
              <a:rPr lang="es-MX" sz="1200" b="1" dirty="0">
                <a:latin typeface="Nunito Sans" pitchFamily="2" charset="0"/>
              </a:rPr>
              <a:t>Limpiar datos que sobran.</a:t>
            </a:r>
          </a:p>
          <a:p>
            <a:pPr marL="171450" indent="-171450" algn="l">
              <a:buFontTx/>
              <a:buChar char="-"/>
            </a:pPr>
            <a:r>
              <a:rPr lang="es-MX" sz="1200" b="1" dirty="0">
                <a:latin typeface="Nunito Sans" pitchFamily="2" charset="0"/>
              </a:rPr>
              <a:t>Dar forma y estructura que queremos que tenga nuestro modelo (con DAX que es lenguaje analítico).</a:t>
            </a:r>
          </a:p>
          <a:p>
            <a:pPr marL="171450" indent="-171450" algn="l">
              <a:buFontTx/>
              <a:buChar char="-"/>
            </a:pPr>
            <a:r>
              <a:rPr lang="es-MX" sz="1200" b="1" dirty="0">
                <a:latin typeface="Nunito Sans" pitchFamily="2" charset="0"/>
              </a:rPr>
              <a:t>Visualización (gráficos).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77908ED-6F51-B55D-D6A6-ED3BCB4BB23F}"/>
              </a:ext>
            </a:extLst>
          </p:cNvPr>
          <p:cNvSpPr txBox="1"/>
          <p:nvPr/>
        </p:nvSpPr>
        <p:spPr>
          <a:xfrm>
            <a:off x="2088765" y="2144062"/>
            <a:ext cx="2239266" cy="49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900"/>
              <a:buFont typeface="Assistant ExtraLight"/>
              <a:buNone/>
              <a:defRPr sz="1200">
                <a:solidFill>
                  <a:schemeClr val="dk1"/>
                </a:solidFill>
                <a:latin typeface="Nunito Sans" pitchFamily="2" charset="0"/>
                <a:ea typeface="Assistant ExtraLight"/>
                <a:cs typeface="Assistant ExtraLight"/>
              </a:defRPr>
            </a:lvl1pPr>
            <a:lvl2pPr marL="9144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2pPr>
            <a:lvl3pPr marL="13716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3pPr>
            <a:lvl4pPr marL="18288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4pPr>
            <a:lvl5pPr marL="22860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5pPr>
            <a:lvl6pPr marL="27432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6pPr>
            <a:lvl7pPr marL="32004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7pPr>
            <a:lvl8pPr marL="36576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8pPr>
            <a:lvl9pPr marL="41148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9pPr>
          </a:lstStyle>
          <a:p>
            <a:r>
              <a:rPr lang="es-MX" dirty="0"/>
              <a:t>Es como un castillo de arena</a:t>
            </a:r>
          </a:p>
          <a:p>
            <a:r>
              <a:rPr lang="es-MX" b="1" dirty="0"/>
              <a:t>según Ana María </a:t>
            </a:r>
            <a:r>
              <a:rPr lang="es-MX" b="1" dirty="0" err="1"/>
              <a:t>Bisbé</a:t>
            </a:r>
            <a:r>
              <a:rPr lang="es-MX" b="1" dirty="0"/>
              <a:t> York</a:t>
            </a:r>
          </a:p>
        </p:txBody>
      </p:sp>
      <p:pic>
        <p:nvPicPr>
          <p:cNvPr id="3076" name="Picture 4" descr="Foundations of Data Extraction Transform Load (ETL) - EWSolutions">
            <a:extLst>
              <a:ext uri="{FF2B5EF4-FFF2-40B4-BE49-F238E27FC236}">
                <a16:creationId xmlns:a16="http://schemas.microsoft.com/office/drawing/2014/main" id="{14058839-8A3B-DDCA-2C9E-C54E0C5D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14" y="2049275"/>
            <a:ext cx="1815952" cy="18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74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17468147-D680-4C27-919C-CADBE7A5A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 t="24460" r="7625" b="28359"/>
          <a:stretch/>
        </p:blipFill>
        <p:spPr bwMode="auto">
          <a:xfrm>
            <a:off x="4184662" y="280753"/>
            <a:ext cx="1811006" cy="5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cono de ABC estilo Color">
            <a:extLst>
              <a:ext uri="{FF2B5EF4-FFF2-40B4-BE49-F238E27FC236}">
                <a16:creationId xmlns:a16="http://schemas.microsoft.com/office/drawing/2014/main" id="{525DF25C-7339-8776-4C34-DAF20CE4D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12787"/>
          <a:stretch/>
        </p:blipFill>
        <p:spPr bwMode="auto">
          <a:xfrm>
            <a:off x="3277576" y="280753"/>
            <a:ext cx="712118" cy="5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7CC51-651C-6947-68F9-427D2BB75674}"/>
              </a:ext>
            </a:extLst>
          </p:cNvPr>
          <p:cNvSpPr txBox="1"/>
          <p:nvPr/>
        </p:nvSpPr>
        <p:spPr>
          <a:xfrm>
            <a:off x="1744606" y="2396846"/>
            <a:ext cx="6233103" cy="11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900"/>
              <a:buFont typeface="Assistant ExtraLight"/>
              <a:buNone/>
              <a:defRPr sz="1200">
                <a:solidFill>
                  <a:schemeClr val="dk1"/>
                </a:solidFill>
                <a:latin typeface="Nunito Sans" pitchFamily="2" charset="0"/>
                <a:ea typeface="Assistant ExtraLight"/>
                <a:cs typeface="Assistant ExtraLight"/>
              </a:defRPr>
            </a:lvl1pPr>
            <a:lvl2pPr marL="9144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2pPr>
            <a:lvl3pPr marL="13716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3pPr>
            <a:lvl4pPr marL="18288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4pPr>
            <a:lvl5pPr marL="22860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5pPr>
            <a:lvl6pPr marL="27432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6pPr>
            <a:lvl7pPr marL="32004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7pPr>
            <a:lvl8pPr marL="36576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8pPr>
            <a:lvl9pPr marL="4114800" indent="-304800" algn="ctr">
              <a:buClr>
                <a:schemeClr val="dk1"/>
              </a:buClr>
              <a:buSzPts val="900"/>
              <a:buFont typeface="Assistant ExtraLight"/>
              <a:buNone/>
              <a:defRPr sz="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</a:defRPr>
            </a:lvl9pPr>
          </a:lstStyle>
          <a:p>
            <a:pPr algn="l"/>
            <a:r>
              <a:rPr lang="es-MX" dirty="0"/>
              <a:t>- No es herramienta de visualización</a:t>
            </a:r>
          </a:p>
          <a:p>
            <a:pPr algn="l"/>
            <a:r>
              <a:rPr lang="es-MX" dirty="0"/>
              <a:t>- No es solo hacer clics por todos lados</a:t>
            </a:r>
          </a:p>
          <a:p>
            <a:pPr algn="l"/>
            <a:r>
              <a:rPr lang="es-MX" b="1" dirty="0"/>
              <a:t>- Hay que preparar modelo, lo tienes que hacer tú, </a:t>
            </a:r>
            <a:r>
              <a:rPr lang="es-MX" dirty="0"/>
              <a:t>Power BI no te lo va a hacer. </a:t>
            </a:r>
          </a:p>
          <a:p>
            <a:pPr algn="l"/>
            <a:r>
              <a:rPr lang="es-MX" dirty="0"/>
              <a:t>- Con un modelo bien creado, Power BI será tu mejor amigo.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631339-8836-9D6E-EBD2-282E96BFA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50" y="1200895"/>
            <a:ext cx="547614" cy="53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3;p26">
            <a:extLst>
              <a:ext uri="{FF2B5EF4-FFF2-40B4-BE49-F238E27FC236}">
                <a16:creationId xmlns:a16="http://schemas.microsoft.com/office/drawing/2014/main" id="{164A9E9B-6D61-BFA9-C06D-C1A6D2C6DCC0}"/>
              </a:ext>
            </a:extLst>
          </p:cNvPr>
          <p:cNvSpPr txBox="1">
            <a:spLocks/>
          </p:cNvSpPr>
          <p:nvPr/>
        </p:nvSpPr>
        <p:spPr>
          <a:xfrm>
            <a:off x="3289830" y="1842201"/>
            <a:ext cx="751854" cy="28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s-MX" sz="1200" b="1" dirty="0">
                <a:latin typeface="Nunito Sans" pitchFamily="2" charset="0"/>
              </a:rPr>
              <a:t>39 años</a:t>
            </a:r>
            <a:endParaRPr lang="es-MX" sz="1200" b="1" dirty="0"/>
          </a:p>
        </p:txBody>
      </p:sp>
      <p:sp>
        <p:nvSpPr>
          <p:cNvPr id="5" name="Google Shape;163;p26">
            <a:extLst>
              <a:ext uri="{FF2B5EF4-FFF2-40B4-BE49-F238E27FC236}">
                <a16:creationId xmlns:a16="http://schemas.microsoft.com/office/drawing/2014/main" id="{177A478A-808D-AD0C-F375-07F1CAC7D3D5}"/>
              </a:ext>
            </a:extLst>
          </p:cNvPr>
          <p:cNvSpPr txBox="1">
            <a:spLocks/>
          </p:cNvSpPr>
          <p:nvPr/>
        </p:nvSpPr>
        <p:spPr>
          <a:xfrm>
            <a:off x="4292835" y="1842201"/>
            <a:ext cx="751854" cy="28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s-MX" sz="1200" b="1" dirty="0">
                <a:latin typeface="Nunito Sans" pitchFamily="2" charset="0"/>
              </a:rPr>
              <a:t>35 años</a:t>
            </a:r>
            <a:endParaRPr lang="es-MX" sz="1200" b="1" dirty="0"/>
          </a:p>
        </p:txBody>
      </p:sp>
      <p:pic>
        <p:nvPicPr>
          <p:cNvPr id="4100" name="Picture 4" descr="Microsoft Excel - Wikipedia, la enciclopedia libre">
            <a:extLst>
              <a:ext uri="{FF2B5EF4-FFF2-40B4-BE49-F238E27FC236}">
                <a16:creationId xmlns:a16="http://schemas.microsoft.com/office/drawing/2014/main" id="{6DB360F3-23D8-9F5D-B58F-F8A4EDCC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855" y="1207669"/>
            <a:ext cx="577798" cy="53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ower Bi Business Intelligence Microsoft Logo tecnología de información,  poder, texto, rectángulo png | PNGEgg">
            <a:extLst>
              <a:ext uri="{FF2B5EF4-FFF2-40B4-BE49-F238E27FC236}">
                <a16:creationId xmlns:a16="http://schemas.microsoft.com/office/drawing/2014/main" id="{BB9CB26F-B8EB-FA98-348B-869B840CD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4" t="8189" r="26434" b="8189"/>
          <a:stretch/>
        </p:blipFill>
        <p:spPr bwMode="auto">
          <a:xfrm>
            <a:off x="5293944" y="1192284"/>
            <a:ext cx="547614" cy="552717"/>
          </a:xfrm>
          <a:prstGeom prst="roundRect">
            <a:avLst>
              <a:gd name="adj" fmla="val 151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3;p26">
            <a:extLst>
              <a:ext uri="{FF2B5EF4-FFF2-40B4-BE49-F238E27FC236}">
                <a16:creationId xmlns:a16="http://schemas.microsoft.com/office/drawing/2014/main" id="{E73CDE2B-B582-585F-D513-6AEC9AA837AF}"/>
              </a:ext>
            </a:extLst>
          </p:cNvPr>
          <p:cNvSpPr txBox="1">
            <a:spLocks/>
          </p:cNvSpPr>
          <p:nvPr/>
        </p:nvSpPr>
        <p:spPr>
          <a:xfrm>
            <a:off x="5277676" y="1830758"/>
            <a:ext cx="697510" cy="28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l"/>
            <a:r>
              <a:rPr lang="es-MX" sz="1200" b="1" dirty="0">
                <a:latin typeface="Nunito Sans" pitchFamily="2" charset="0"/>
              </a:rPr>
              <a:t>7 años</a:t>
            </a:r>
            <a:endParaRPr lang="es-MX" sz="12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29A3022-E4DA-1055-5760-0478A2455546}"/>
              </a:ext>
            </a:extLst>
          </p:cNvPr>
          <p:cNvSpPr/>
          <p:nvPr/>
        </p:nvSpPr>
        <p:spPr>
          <a:xfrm>
            <a:off x="1667296" y="4236824"/>
            <a:ext cx="6326211" cy="506969"/>
          </a:xfrm>
          <a:prstGeom prst="rect">
            <a:avLst/>
          </a:prstGeom>
          <a:solidFill>
            <a:srgbClr val="21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2985571" y="4284919"/>
            <a:ext cx="3689659" cy="371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bg1"/>
                </a:solidFill>
                <a:latin typeface="Nunito Sans" pitchFamily="2" charset="0"/>
              </a:rPr>
              <a:t>Power BI es para todo el mundo 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BD7DFAC-9E1E-2EBF-BA84-5270C2FEE1CF}"/>
              </a:ext>
            </a:extLst>
          </p:cNvPr>
          <p:cNvSpPr/>
          <p:nvPr/>
        </p:nvSpPr>
        <p:spPr>
          <a:xfrm>
            <a:off x="1602959" y="3561734"/>
            <a:ext cx="6326211" cy="506969"/>
          </a:xfrm>
          <a:prstGeom prst="rect">
            <a:avLst/>
          </a:prstGeom>
          <a:solidFill>
            <a:srgbClr val="F6C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Google Shape;163;p26">
            <a:extLst>
              <a:ext uri="{FF2B5EF4-FFF2-40B4-BE49-F238E27FC236}">
                <a16:creationId xmlns:a16="http://schemas.microsoft.com/office/drawing/2014/main" id="{97F7263F-0AB8-CD9E-B042-F59A2721CDDA}"/>
              </a:ext>
            </a:extLst>
          </p:cNvPr>
          <p:cNvSpPr txBox="1">
            <a:spLocks/>
          </p:cNvSpPr>
          <p:nvPr/>
        </p:nvSpPr>
        <p:spPr>
          <a:xfrm>
            <a:off x="1358572" y="3540468"/>
            <a:ext cx="6804837" cy="50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s-MX" sz="1200">
                <a:latin typeface="Nunito Sans" pitchFamily="2" charset="0"/>
              </a:rPr>
              <a:t>Si eres absolutamente nuevo, si has estudiado bioquímica, periodismo, si eres artista y te encuentras con la necesidad de analizar datos: </a:t>
            </a:r>
            <a:r>
              <a:rPr lang="es-MX" sz="1200" b="1"/>
              <a:t>Power BI es para ti.</a:t>
            </a:r>
            <a:endParaRPr lang="es-MX" sz="1200" b="1" dirty="0"/>
          </a:p>
        </p:txBody>
      </p:sp>
    </p:spTree>
    <p:extLst>
      <p:ext uri="{BB962C8B-B14F-4D97-AF65-F5344CB8AC3E}">
        <p14:creationId xmlns:p14="http://schemas.microsoft.com/office/powerpoint/2010/main" val="42049871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630625" y="117426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¿Qué es Power BI?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684138" y="2144762"/>
            <a:ext cx="3340500" cy="2799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Es una herramienta creada por Microsoft para ayudar a analistas y directivos a crear informes y cuadros de mando.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En la actualidad el tratamiento y visualización de datos es una necesidad creciente para empresas y estructuras organizativas.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Power BI responde a esta necesidad ya que permite crear informes analiticos con alto nivel de interactividad y dinamismo.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6" name="Picture 4" descr="Ins-Power BI - Ingeniería de los Sistemas Sociales - UVa">
            <a:extLst>
              <a:ext uri="{FF2B5EF4-FFF2-40B4-BE49-F238E27FC236}">
                <a16:creationId xmlns:a16="http://schemas.microsoft.com/office/drawing/2014/main" id="{922BBB22-F4A2-43EC-8545-D3909C6FF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554" r="2972" b="-830"/>
          <a:stretch/>
        </p:blipFill>
        <p:spPr bwMode="auto">
          <a:xfrm>
            <a:off x="1810098" y="372144"/>
            <a:ext cx="1088580" cy="117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2296286" y="4342002"/>
            <a:ext cx="4890977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Listo para modelado extensivo y analítico en tiempo real, así como para programación de usuarios.</a:t>
            </a:r>
            <a:endParaRPr sz="1200" b="1" dirty="0"/>
          </a:p>
        </p:txBody>
      </p:sp>
      <p:sp>
        <p:nvSpPr>
          <p:cNvPr id="164" name="Google Shape;164;p26"/>
          <p:cNvSpPr/>
          <p:nvPr/>
        </p:nvSpPr>
        <p:spPr>
          <a:xfrm>
            <a:off x="1214832" y="236621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808275" y="153389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402902" y="236621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995668" y="153389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6" y="2561103"/>
            <a:ext cx="1498200" cy="1214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>
                <a:solidFill>
                  <a:schemeClr val="lt1"/>
                </a:solidFill>
              </a:rPr>
              <a:t>Es una colección de servicios de software, aplicaciones y conectores</a:t>
            </a:r>
            <a:endParaRPr sz="14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06916" y="2601868"/>
            <a:ext cx="1498200" cy="1214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>
                <a:solidFill>
                  <a:schemeClr val="lt1"/>
                </a:solidFill>
              </a:rPr>
              <a:t>Para visualizar y descubrir detalles analíticos, de forma sencilla y rápida</a:t>
            </a:r>
            <a:endParaRPr sz="14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6"/>
          </p:nvPr>
        </p:nvSpPr>
        <p:spPr>
          <a:xfrm flipH="1">
            <a:off x="3026513" y="1781736"/>
            <a:ext cx="1498200" cy="1214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/>
              <a:t>Permite convertir orígenes de datos y no relacionados en un modelo coherente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 flipH="1">
            <a:off x="6213908" y="1499607"/>
            <a:ext cx="1498200" cy="16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/>
              <a:t>Es una herramienta robusta y de grado empresarial que puede ser el motor de la toma de decisiones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Power BI 3 — Orientado a Recursos Humanos – Intertron Education">
            <a:extLst>
              <a:ext uri="{FF2B5EF4-FFF2-40B4-BE49-F238E27FC236}">
                <a16:creationId xmlns:a16="http://schemas.microsoft.com/office/drawing/2014/main" id="{17468147-D680-4C27-919C-CADBE7A5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02" y="194573"/>
            <a:ext cx="2228427" cy="11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0171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2000</Words>
  <Application>Microsoft Office PowerPoint</Application>
  <PresentationFormat>Presentación en pantalla (16:9)</PresentationFormat>
  <Paragraphs>269</Paragraphs>
  <Slides>52</Slides>
  <Notes>52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0" baseType="lpstr">
      <vt:lpstr>Assistant ExtraLight</vt:lpstr>
      <vt:lpstr>Nunito Sans</vt:lpstr>
      <vt:lpstr>Pontano Sans</vt:lpstr>
      <vt:lpstr>Calibri</vt:lpstr>
      <vt:lpstr>Nunito Sans ExtraBold</vt:lpstr>
      <vt:lpstr>Arial</vt:lpstr>
      <vt:lpstr>Fira Sans Extra Condensed Medium</vt:lpstr>
      <vt:lpstr>Marketing Newsletter</vt:lpstr>
      <vt:lpstr>POWER BI</vt:lpstr>
      <vt:lpstr>Presentación de PowerPoint</vt:lpstr>
      <vt:lpstr>Alejandro Gómez-Sánchez Vergaray</vt:lpstr>
      <vt:lpstr>INTRODUCCIÓN</vt:lpstr>
      <vt:lpstr>Presentación de PowerPoint</vt:lpstr>
      <vt:lpstr>Presentación de PowerPoint</vt:lpstr>
      <vt:lpstr>Power BI es para todo el mundo </vt:lpstr>
      <vt:lpstr>¿Qué es Power BI?</vt:lpstr>
      <vt:lpstr>Listo para modelado extensivo y analítico en tiempo real, así como para programación de usuarios.</vt:lpstr>
      <vt:lpstr>PARTES DE POWER BI</vt:lpstr>
      <vt:lpstr>COMPONENTES DE POWER BI</vt:lpstr>
      <vt:lpstr>COMPONENTES DE POWER BI</vt:lpstr>
      <vt:lpstr>FASES DE TRABAJO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INSTALAR  POWER BI DESKTOP</vt:lpstr>
      <vt:lpstr>Presentación de PowerPoint</vt:lpstr>
      <vt:lpstr>Presentación de PowerPoint</vt:lpstr>
      <vt:lpstr>Presentación de PowerPoint</vt:lpstr>
      <vt:lpstr>Entorno de trabajo y carga del modelo de datos</vt:lpstr>
      <vt:lpstr>Presentación de PowerPoint</vt:lpstr>
      <vt:lpstr>ENTORNO DE TRABAJO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CASO PRÁCTICO</vt:lpstr>
      <vt:lpstr>DUDAS</vt:lpstr>
      <vt:lpstr>Obtener datos (Amazon Redshift)</vt:lpstr>
      <vt:lpstr>Obtener datos (Amazon Redshift)</vt:lpstr>
      <vt:lpstr>Obtener datos (SQL)</vt:lpstr>
      <vt:lpstr>Obtener datos (SQL)</vt:lpstr>
      <vt:lpstr>Obtener datos (SQL)</vt:lpstr>
      <vt:lpstr>Obtener datos (SQL)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 POWER BI</dc:title>
  <dc:creator>HECTOR CASTILLO</dc:creator>
  <cp:lastModifiedBy>Alejandro Gómez-Sánchez</cp:lastModifiedBy>
  <cp:revision>39</cp:revision>
  <dcterms:modified xsi:type="dcterms:W3CDTF">2023-01-09T19:04:24Z</dcterms:modified>
</cp:coreProperties>
</file>